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7078" r:id="rId5"/>
    <p:sldId id="7045" r:id="rId6"/>
    <p:sldId id="7055" r:id="rId7"/>
    <p:sldId id="7027" r:id="rId8"/>
    <p:sldId id="7053" r:id="rId9"/>
    <p:sldId id="7060" r:id="rId10"/>
    <p:sldId id="7061" r:id="rId11"/>
    <p:sldId id="7073" r:id="rId12"/>
    <p:sldId id="7064" r:id="rId13"/>
    <p:sldId id="7074" r:id="rId14"/>
    <p:sldId id="7076" r:id="rId15"/>
    <p:sldId id="7075" r:id="rId16"/>
    <p:sldId id="7077" r:id="rId17"/>
    <p:sldId id="7072" r:id="rId18"/>
    <p:sldId id="7067" r:id="rId19"/>
    <p:sldId id="7069" r:id="rId2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27F"/>
    <a:srgbClr val="4472C4"/>
    <a:srgbClr val="024578"/>
    <a:srgbClr val="02487C"/>
    <a:srgbClr val="024679"/>
    <a:srgbClr val="5EBEB6"/>
    <a:srgbClr val="ACB6BC"/>
    <a:srgbClr val="6D7D88"/>
    <a:srgbClr val="D484DE"/>
    <a:srgbClr val="FFE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78379-F106-4A1B-A6AE-575C9AF2191A}" v="1" dt="2024-11-04T19:27:47.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85"/>
    <p:restoredTop sz="65100" autoAdjust="0"/>
  </p:normalViewPr>
  <p:slideViewPr>
    <p:cSldViewPr snapToGrid="0" snapToObjects="1">
      <p:cViewPr>
        <p:scale>
          <a:sx n="50" d="100"/>
          <a:sy n="50" d="100"/>
        </p:scale>
        <p:origin x="1368" y="324"/>
      </p:cViewPr>
      <p:guideLst/>
    </p:cSldViewPr>
  </p:slideViewPr>
  <p:notesTextViewPr>
    <p:cViewPr>
      <p:scale>
        <a:sx n="1" d="1"/>
        <a:sy n="1" d="1"/>
      </p:scale>
      <p:origin x="0" y="0"/>
    </p:cViewPr>
  </p:notesTextViewPr>
  <p:notesViewPr>
    <p:cSldViewPr snapToGrid="0" snapToObjects="1">
      <p:cViewPr>
        <p:scale>
          <a:sx n="153" d="100"/>
          <a:sy n="153" d="100"/>
        </p:scale>
        <p:origin x="2872" y="-91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a Rosales Donayre" userId="5c0cdd8f-293a-4473-a7fa-154b19ab307f" providerId="ADAL" clId="{88078379-F106-4A1B-A6AE-575C9AF2191A}"/>
    <pc:docChg chg="undo custSel modSld">
      <pc:chgData name="Marcia Rosales Donayre" userId="5c0cdd8f-293a-4473-a7fa-154b19ab307f" providerId="ADAL" clId="{88078379-F106-4A1B-A6AE-575C9AF2191A}" dt="2024-11-04T19:28:07.042" v="10" actId="14100"/>
      <pc:docMkLst>
        <pc:docMk/>
      </pc:docMkLst>
      <pc:sldChg chg="addSp modSp mod">
        <pc:chgData name="Marcia Rosales Donayre" userId="5c0cdd8f-293a-4473-a7fa-154b19ab307f" providerId="ADAL" clId="{88078379-F106-4A1B-A6AE-575C9AF2191A}" dt="2024-11-04T19:28:07.042" v="10" actId="14100"/>
        <pc:sldMkLst>
          <pc:docMk/>
          <pc:sldMk cId="1535700426" sldId="7078"/>
        </pc:sldMkLst>
        <pc:spChg chg="add mod">
          <ac:chgData name="Marcia Rosales Donayre" userId="5c0cdd8f-293a-4473-a7fa-154b19ab307f" providerId="ADAL" clId="{88078379-F106-4A1B-A6AE-575C9AF2191A}" dt="2024-11-04T19:27:55.329" v="6" actId="2085"/>
          <ac:spMkLst>
            <pc:docMk/>
            <pc:sldMk cId="1535700426" sldId="7078"/>
            <ac:spMk id="2" creationId="{B2F1D910-DDF4-FA9B-1833-A6616A4A9319}"/>
          </ac:spMkLst>
        </pc:spChg>
        <pc:spChg chg="add mod">
          <ac:chgData name="Marcia Rosales Donayre" userId="5c0cdd8f-293a-4473-a7fa-154b19ab307f" providerId="ADAL" clId="{88078379-F106-4A1B-A6AE-575C9AF2191A}" dt="2024-11-04T19:28:07.042" v="10" actId="14100"/>
          <ac:spMkLst>
            <pc:docMk/>
            <pc:sldMk cId="1535700426" sldId="7078"/>
            <ac:spMk id="4" creationId="{087ED089-22CC-CA7B-2B4E-491036D1E0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FFF97-A9E9-C046-A292-937828A32210}" type="datetimeFigureOut">
              <a:rPr lang="es-PE" smtClean="0"/>
              <a:t>4/11/2024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14707-A6E0-4347-84F5-BFAD6C6E2C3F}" type="slidenum">
              <a:rPr lang="es-PE" smtClean="0"/>
              <a:t>‹Nº›</a:t>
            </a:fld>
            <a:endParaRPr lang="es-PE"/>
          </a:p>
        </p:txBody>
      </p:sp>
    </p:spTree>
    <p:extLst>
      <p:ext uri="{BB962C8B-B14F-4D97-AF65-F5344CB8AC3E}">
        <p14:creationId xmlns:p14="http://schemas.microsoft.com/office/powerpoint/2010/main" val="1108141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I will share this experience, in the context of the VIPRO project, implemented in Peru by Swisscontact, and funded by the Hilti Foundation</a:t>
            </a:r>
            <a:endParaRPr lang="es-PE" dirty="0"/>
          </a:p>
        </p:txBody>
      </p:sp>
      <p:sp>
        <p:nvSpPr>
          <p:cNvPr id="4" name="Marcador de número de diapositiva 3"/>
          <p:cNvSpPr>
            <a:spLocks noGrp="1"/>
          </p:cNvSpPr>
          <p:nvPr>
            <p:ph type="sldNum" sz="quarter" idx="5"/>
          </p:nvPr>
        </p:nvSpPr>
        <p:spPr/>
        <p:txBody>
          <a:bodyPr/>
          <a:lstStyle/>
          <a:p>
            <a:fld id="{0E8F67DF-CD90-4645-9A7F-AFF53ED0182C}" type="slidenum">
              <a:rPr lang="es-PE" smtClean="0"/>
              <a:t>2</a:t>
            </a:fld>
            <a:endParaRPr lang="es-PE"/>
          </a:p>
        </p:txBody>
      </p:sp>
    </p:spTree>
    <p:extLst>
      <p:ext uri="{BB962C8B-B14F-4D97-AF65-F5344CB8AC3E}">
        <p14:creationId xmlns:p14="http://schemas.microsoft.com/office/powerpoint/2010/main" val="3232230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07397-E54F-8C73-5A85-1AD6045FFEA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811EB41-DFE1-E874-2027-973DF93DEDC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CCC03D2-B080-93D1-67E6-814167106A7A}"/>
              </a:ext>
            </a:extLst>
          </p:cNvPr>
          <p:cNvSpPr>
            <a:spLocks noGrp="1"/>
          </p:cNvSpPr>
          <p:nvPr>
            <p:ph type="body" idx="1"/>
          </p:nvPr>
        </p:nvSpPr>
        <p:spPr/>
        <p:txBody>
          <a:bodyPr/>
          <a:lstStyle/>
          <a:p>
            <a:r>
              <a:rPr lang="en-US" dirty="0"/>
              <a:t>Moreover, MB trained during our inception phase are already selling* their reinforcement services </a:t>
            </a:r>
            <a:r>
              <a:rPr lang="en-US" b="1" dirty="0">
                <a:solidFill>
                  <a:srgbClr val="FF0000"/>
                </a:solidFill>
              </a:rPr>
              <a:t>(columns, walls, beams and roofs)*</a:t>
            </a:r>
            <a:r>
              <a:rPr lang="en-US" dirty="0"/>
              <a:t>, still at a low scale, but showing potential.</a:t>
            </a:r>
          </a:p>
          <a:p>
            <a:endParaRPr lang="en-US" dirty="0"/>
          </a:p>
          <a:p>
            <a:r>
              <a:rPr lang="en-US" b="1" dirty="0"/>
              <a:t>* Average price per intervention USD 700</a:t>
            </a:r>
          </a:p>
          <a:p>
            <a:r>
              <a:rPr lang="en-US" b="1" dirty="0"/>
              <a:t>*This is usually the priority order of intervention for reinforcement to prevent failure or collapse of the houses. </a:t>
            </a:r>
          </a:p>
          <a:p>
            <a:endParaRPr lang="es-PE" dirty="0"/>
          </a:p>
        </p:txBody>
      </p:sp>
      <p:sp>
        <p:nvSpPr>
          <p:cNvPr id="4" name="Marcador de número de diapositiva 3">
            <a:extLst>
              <a:ext uri="{FF2B5EF4-FFF2-40B4-BE49-F238E27FC236}">
                <a16:creationId xmlns:a16="http://schemas.microsoft.com/office/drawing/2014/main" id="{838CDEAE-5317-8EF5-BBC9-2DDE92AD1057}"/>
              </a:ext>
            </a:extLst>
          </p:cNvPr>
          <p:cNvSpPr>
            <a:spLocks noGrp="1"/>
          </p:cNvSpPr>
          <p:nvPr>
            <p:ph type="sldNum" sz="quarter" idx="5"/>
          </p:nvPr>
        </p:nvSpPr>
        <p:spPr/>
        <p:txBody>
          <a:bodyPr/>
          <a:lstStyle/>
          <a:p>
            <a:fld id="{3DF14707-A6E0-4347-84F5-BFAD6C6E2C3F}" type="slidenum">
              <a:rPr lang="es-PE" smtClean="0"/>
              <a:t>11</a:t>
            </a:fld>
            <a:endParaRPr lang="es-PE"/>
          </a:p>
        </p:txBody>
      </p:sp>
    </p:spTree>
    <p:extLst>
      <p:ext uri="{BB962C8B-B14F-4D97-AF65-F5344CB8AC3E}">
        <p14:creationId xmlns:p14="http://schemas.microsoft.com/office/powerpoint/2010/main" val="119079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In </a:t>
            </a:r>
            <a:r>
              <a:rPr lang="es-PE" dirty="0" err="1"/>
              <a:t>other</a:t>
            </a:r>
            <a:r>
              <a:rPr lang="es-PE" dirty="0"/>
              <a:t> </a:t>
            </a:r>
            <a:r>
              <a:rPr lang="es-PE" dirty="0" err="1"/>
              <a:t>words</a:t>
            </a:r>
            <a:r>
              <a:rPr lang="es-PE" dirty="0"/>
              <a:t>, </a:t>
            </a:r>
            <a:r>
              <a:rPr lang="es-PE" dirty="0" err="1"/>
              <a:t>our</a:t>
            </a:r>
            <a:r>
              <a:rPr lang="es-PE" dirty="0"/>
              <a:t> </a:t>
            </a:r>
            <a:r>
              <a:rPr lang="es-PE" dirty="0" err="1"/>
              <a:t>approach</a:t>
            </a:r>
            <a:r>
              <a:rPr lang="es-PE" dirty="0"/>
              <a:t> </a:t>
            </a:r>
            <a:r>
              <a:rPr lang="es-PE" dirty="0" err="1"/>
              <a:t>to</a:t>
            </a:r>
            <a:r>
              <a:rPr lang="es-PE" dirty="0"/>
              <a:t> </a:t>
            </a:r>
            <a:r>
              <a:rPr lang="es-PE" dirty="0" err="1"/>
              <a:t>the</a:t>
            </a:r>
            <a:r>
              <a:rPr lang="es-PE" dirty="0"/>
              <a:t> </a:t>
            </a:r>
            <a:r>
              <a:rPr lang="es-PE" dirty="0" err="1"/>
              <a:t>matter</a:t>
            </a:r>
            <a:r>
              <a:rPr lang="es-PE" dirty="0"/>
              <a:t> shows </a:t>
            </a:r>
            <a:r>
              <a:rPr lang="es-PE" dirty="0" err="1"/>
              <a:t>the</a:t>
            </a:r>
            <a:r>
              <a:rPr lang="es-PE" dirty="0"/>
              <a:t> </a:t>
            </a:r>
            <a:r>
              <a:rPr lang="es-PE" dirty="0" err="1"/>
              <a:t>existence</a:t>
            </a:r>
            <a:r>
              <a:rPr lang="es-PE" dirty="0"/>
              <a:t> </a:t>
            </a:r>
            <a:r>
              <a:rPr lang="es-PE" dirty="0" err="1"/>
              <a:t>of</a:t>
            </a:r>
            <a:r>
              <a:rPr lang="es-PE" dirty="0"/>
              <a:t> </a:t>
            </a:r>
            <a:r>
              <a:rPr lang="es-PE" dirty="0" err="1"/>
              <a:t>an</a:t>
            </a:r>
            <a:r>
              <a:rPr lang="es-PE" dirty="0"/>
              <a:t> </a:t>
            </a:r>
            <a:r>
              <a:rPr lang="es-PE" dirty="0" err="1"/>
              <a:t>embryonic</a:t>
            </a:r>
            <a:r>
              <a:rPr lang="es-PE" dirty="0"/>
              <a:t> </a:t>
            </a:r>
            <a:r>
              <a:rPr lang="es-PE" dirty="0" err="1"/>
              <a:t>market</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12</a:t>
            </a:fld>
            <a:endParaRPr lang="es-PE"/>
          </a:p>
        </p:txBody>
      </p:sp>
    </p:spTree>
    <p:extLst>
      <p:ext uri="{BB962C8B-B14F-4D97-AF65-F5344CB8AC3E}">
        <p14:creationId xmlns:p14="http://schemas.microsoft.com/office/powerpoint/2010/main" val="4153297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6F672-3608-E1A3-5B5D-3B7440C9EA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77072E-CE23-D77D-E111-0664F3DC50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59ECAEA-0D0D-6676-01F8-3E7CA62DEB65}"/>
              </a:ext>
            </a:extLst>
          </p:cNvPr>
          <p:cNvSpPr>
            <a:spLocks noGrp="1"/>
          </p:cNvSpPr>
          <p:nvPr>
            <p:ph type="body" idx="1"/>
          </p:nvPr>
        </p:nvSpPr>
        <p:spPr/>
        <p:txBody>
          <a:bodyPr/>
          <a:lstStyle/>
          <a:p>
            <a:r>
              <a:rPr lang="es-PE" dirty="0"/>
              <a:t>In </a:t>
            </a:r>
            <a:r>
              <a:rPr lang="es-PE" dirty="0" err="1"/>
              <a:t>other</a:t>
            </a:r>
            <a:r>
              <a:rPr lang="es-PE" dirty="0"/>
              <a:t> </a:t>
            </a:r>
            <a:r>
              <a:rPr lang="es-PE" dirty="0" err="1"/>
              <a:t>words</a:t>
            </a:r>
            <a:r>
              <a:rPr lang="es-PE" dirty="0"/>
              <a:t>, </a:t>
            </a:r>
            <a:r>
              <a:rPr lang="es-PE" dirty="0" err="1"/>
              <a:t>our</a:t>
            </a:r>
            <a:r>
              <a:rPr lang="es-PE" dirty="0"/>
              <a:t> </a:t>
            </a:r>
            <a:r>
              <a:rPr lang="es-PE" dirty="0" err="1"/>
              <a:t>approach</a:t>
            </a:r>
            <a:r>
              <a:rPr lang="es-PE" dirty="0"/>
              <a:t> </a:t>
            </a:r>
            <a:r>
              <a:rPr lang="es-PE" dirty="0" err="1"/>
              <a:t>to</a:t>
            </a:r>
            <a:r>
              <a:rPr lang="es-PE" dirty="0"/>
              <a:t> </a:t>
            </a:r>
            <a:r>
              <a:rPr lang="es-PE" dirty="0" err="1"/>
              <a:t>the</a:t>
            </a:r>
            <a:r>
              <a:rPr lang="es-PE" dirty="0"/>
              <a:t> </a:t>
            </a:r>
            <a:r>
              <a:rPr lang="es-PE" dirty="0" err="1"/>
              <a:t>matter</a:t>
            </a:r>
            <a:r>
              <a:rPr lang="es-PE" dirty="0"/>
              <a:t> shows </a:t>
            </a:r>
            <a:r>
              <a:rPr lang="es-PE" dirty="0" err="1"/>
              <a:t>the</a:t>
            </a:r>
            <a:r>
              <a:rPr lang="es-PE" dirty="0"/>
              <a:t> </a:t>
            </a:r>
            <a:r>
              <a:rPr lang="es-PE" dirty="0" err="1"/>
              <a:t>existence</a:t>
            </a:r>
            <a:r>
              <a:rPr lang="es-PE" dirty="0"/>
              <a:t> </a:t>
            </a:r>
            <a:r>
              <a:rPr lang="es-PE" dirty="0" err="1"/>
              <a:t>of</a:t>
            </a:r>
            <a:r>
              <a:rPr lang="es-PE" dirty="0"/>
              <a:t> </a:t>
            </a:r>
            <a:r>
              <a:rPr lang="es-PE" dirty="0" err="1"/>
              <a:t>an</a:t>
            </a:r>
            <a:r>
              <a:rPr lang="es-PE" dirty="0"/>
              <a:t> </a:t>
            </a:r>
            <a:r>
              <a:rPr lang="es-PE" dirty="0" err="1"/>
              <a:t>embryonic</a:t>
            </a:r>
            <a:r>
              <a:rPr lang="es-PE" dirty="0"/>
              <a:t> </a:t>
            </a:r>
            <a:r>
              <a:rPr lang="es-PE" dirty="0" err="1"/>
              <a:t>market</a:t>
            </a:r>
            <a:endParaRPr lang="es-PE" dirty="0"/>
          </a:p>
        </p:txBody>
      </p:sp>
      <p:sp>
        <p:nvSpPr>
          <p:cNvPr id="4" name="Marcador de número de diapositiva 3">
            <a:extLst>
              <a:ext uri="{FF2B5EF4-FFF2-40B4-BE49-F238E27FC236}">
                <a16:creationId xmlns:a16="http://schemas.microsoft.com/office/drawing/2014/main" id="{8EA20C96-F12C-D246-71F2-77CC1D981554}"/>
              </a:ext>
            </a:extLst>
          </p:cNvPr>
          <p:cNvSpPr>
            <a:spLocks noGrp="1"/>
          </p:cNvSpPr>
          <p:nvPr>
            <p:ph type="sldNum" sz="quarter" idx="5"/>
          </p:nvPr>
        </p:nvSpPr>
        <p:spPr/>
        <p:txBody>
          <a:bodyPr/>
          <a:lstStyle/>
          <a:p>
            <a:fld id="{3DF14707-A6E0-4347-84F5-BFAD6C6E2C3F}" type="slidenum">
              <a:rPr lang="es-PE" smtClean="0"/>
              <a:t>13</a:t>
            </a:fld>
            <a:endParaRPr lang="es-PE"/>
          </a:p>
        </p:txBody>
      </p:sp>
    </p:spTree>
    <p:extLst>
      <p:ext uri="{BB962C8B-B14F-4D97-AF65-F5344CB8AC3E}">
        <p14:creationId xmlns:p14="http://schemas.microsoft.com/office/powerpoint/2010/main" val="1061729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C1B37-6969-8626-F1E6-31E2A2956E7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7F88564-710B-A537-D719-135CDCD3A8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87A97-B427-A796-5E10-8E0442F98605}"/>
              </a:ext>
            </a:extLst>
          </p:cNvPr>
          <p:cNvSpPr>
            <a:spLocks noGrp="1"/>
          </p:cNvSpPr>
          <p:nvPr>
            <p:ph type="body" idx="1"/>
          </p:nvPr>
        </p:nvSpPr>
        <p:spPr/>
        <p:txBody>
          <a:bodyPr/>
          <a:lstStyle/>
          <a:p>
            <a:r>
              <a:rPr lang="en-US" dirty="0"/>
              <a:t>, which can be dynamized through specific actions that constitute the core of our project: </a:t>
            </a:r>
            <a:endParaRPr lang="es-PE" dirty="0"/>
          </a:p>
          <a:p>
            <a:pPr lvl="0"/>
            <a:r>
              <a:rPr lang="en-US" dirty="0"/>
              <a:t>* Develop a diagnosis tool that can be applied by trained MB</a:t>
            </a:r>
            <a:endParaRPr lang="es-PE" dirty="0"/>
          </a:p>
          <a:p>
            <a:pPr lvl="0"/>
            <a:r>
              <a:rPr lang="en-US" dirty="0"/>
              <a:t>* Develop reinforcement solutions (low cost, focused on specific constructions errors, so families can conduct a progressive reinforcement process)</a:t>
            </a:r>
            <a:endParaRPr lang="es-PE" dirty="0"/>
          </a:p>
          <a:p>
            <a:pPr lvl="0"/>
            <a:r>
              <a:rPr lang="en-US" dirty="0"/>
              <a:t>* Develop a training program (144 hours) for MB to acquire specific competencies for making a diagnosis and implementing reinforcement solutions. </a:t>
            </a:r>
            <a:endParaRPr lang="es-PE" dirty="0"/>
          </a:p>
          <a:p>
            <a:pPr lvl="0"/>
            <a:r>
              <a:rPr lang="en-US" dirty="0"/>
              <a:t>* Promote MB’s training, supported by ecosystem actors (construction materials companies, government)</a:t>
            </a:r>
            <a:endParaRPr lang="es-PE" dirty="0"/>
          </a:p>
          <a:p>
            <a:pPr lvl="0"/>
            <a:r>
              <a:rPr lang="en-US" dirty="0"/>
              <a:t>* Analyze families’ decision-making process, understand their incentives and factors that may generate changes in their decision making. </a:t>
            </a:r>
            <a:endParaRPr lang="es-PE" dirty="0"/>
          </a:p>
          <a:p>
            <a:pPr lvl="0"/>
            <a:r>
              <a:rPr lang="en-US" dirty="0"/>
              <a:t>* Deploy a targeted consumer </a:t>
            </a:r>
            <a:r>
              <a:rPr lang="en-US" dirty="0" err="1"/>
              <a:t>behaviour</a:t>
            </a:r>
            <a:r>
              <a:rPr lang="en-US" dirty="0"/>
              <a:t> change strategy, aimed at families (so they start investing in reinforcement services). </a:t>
            </a:r>
            <a:endParaRPr lang="es-PE" dirty="0"/>
          </a:p>
          <a:p>
            <a:pPr lvl="0"/>
            <a:r>
              <a:rPr lang="en-US" dirty="0"/>
              <a:t>* Deploy a marketing strategy to make visible the existence of reinforcement services. </a:t>
            </a:r>
            <a:endParaRPr lang="es-PE" dirty="0"/>
          </a:p>
          <a:p>
            <a:r>
              <a:rPr lang="en-US" dirty="0"/>
              <a:t>* Develop mechanisms to ensure the encounter between the supply and demand side (one-stop shop, hardware stores, municipal offices…)</a:t>
            </a:r>
            <a:endParaRPr lang="es-PE" dirty="0"/>
          </a:p>
        </p:txBody>
      </p:sp>
      <p:sp>
        <p:nvSpPr>
          <p:cNvPr id="4" name="Marcador de número de diapositiva 3">
            <a:extLst>
              <a:ext uri="{FF2B5EF4-FFF2-40B4-BE49-F238E27FC236}">
                <a16:creationId xmlns:a16="http://schemas.microsoft.com/office/drawing/2014/main" id="{71DA441D-2D07-81B2-6C54-87DCA26075CA}"/>
              </a:ext>
            </a:extLst>
          </p:cNvPr>
          <p:cNvSpPr>
            <a:spLocks noGrp="1"/>
          </p:cNvSpPr>
          <p:nvPr>
            <p:ph type="sldNum" sz="quarter" idx="5"/>
          </p:nvPr>
        </p:nvSpPr>
        <p:spPr/>
        <p:txBody>
          <a:bodyPr/>
          <a:lstStyle/>
          <a:p>
            <a:fld id="{3DF14707-A6E0-4347-84F5-BFAD6C6E2C3F}" type="slidenum">
              <a:rPr lang="es-PE" smtClean="0"/>
              <a:t>14</a:t>
            </a:fld>
            <a:endParaRPr lang="es-PE"/>
          </a:p>
        </p:txBody>
      </p:sp>
    </p:spTree>
    <p:extLst>
      <p:ext uri="{BB962C8B-B14F-4D97-AF65-F5344CB8AC3E}">
        <p14:creationId xmlns:p14="http://schemas.microsoft.com/office/powerpoint/2010/main" val="363271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have interesting progress, but would like to share with you our main challenges:</a:t>
            </a:r>
            <a:endParaRPr lang="es-P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Costs of training (who pays)</a:t>
            </a:r>
            <a:endParaRPr lang="es-P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Learn and find other experiences applying behavior change methods. </a:t>
            </a:r>
            <a:endParaRPr lang="es-P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to bring more finance services to the segment of progressive housing (particularly for improvements)</a:t>
            </a:r>
            <a:endParaRPr lang="es-P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to scale the model</a:t>
            </a:r>
            <a:endParaRPr lang="es-P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3DF14707-A6E0-4347-84F5-BFAD6C6E2C3F}" type="slidenum">
              <a:rPr lang="es-PE" smtClean="0"/>
              <a:t>15</a:t>
            </a:fld>
            <a:endParaRPr lang="es-PE"/>
          </a:p>
        </p:txBody>
      </p:sp>
    </p:spTree>
    <p:extLst>
      <p:ext uri="{BB962C8B-B14F-4D97-AF65-F5344CB8AC3E}">
        <p14:creationId xmlns:p14="http://schemas.microsoft.com/office/powerpoint/2010/main" val="234287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Let’s agree on a definition for progressive housing for the purpose of this presentation. In few words, we are talking about the sequential or progressive informal building process, led directly by the householder, who hires a master builder.</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16</a:t>
            </a:fld>
            <a:endParaRPr lang="es-PE"/>
          </a:p>
        </p:txBody>
      </p:sp>
    </p:spTree>
    <p:extLst>
      <p:ext uri="{BB962C8B-B14F-4D97-AF65-F5344CB8AC3E}">
        <p14:creationId xmlns:p14="http://schemas.microsoft.com/office/powerpoint/2010/main" val="198372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Let’s agree on a definition for progressive housing for the purpose of this presentation. In few words, we are talking about the sequential or progressive informal building process, led directly by the householder, who hires a master builder.</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3</a:t>
            </a:fld>
            <a:endParaRPr lang="es-PE"/>
          </a:p>
        </p:txBody>
      </p:sp>
    </p:spTree>
    <p:extLst>
      <p:ext uri="{BB962C8B-B14F-4D97-AF65-F5344CB8AC3E}">
        <p14:creationId xmlns:p14="http://schemas.microsoft.com/office/powerpoint/2010/main" val="138145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This path takes a period of 10 to 20 years. In regions as Latin America, around 70% of the housing stock is developed in this way. </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4</a:t>
            </a:fld>
            <a:endParaRPr lang="es-PE"/>
          </a:p>
        </p:txBody>
      </p:sp>
    </p:spTree>
    <p:extLst>
      <p:ext uri="{BB962C8B-B14F-4D97-AF65-F5344CB8AC3E}">
        <p14:creationId xmlns:p14="http://schemas.microsoft.com/office/powerpoint/2010/main" val="2111246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Progressive housing, developed by non-trained MBs, implies the existence of construction errors, leading to vulnerability and habitability issues. </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5</a:t>
            </a:fld>
            <a:endParaRPr lang="es-PE"/>
          </a:p>
        </p:txBody>
      </p:sp>
    </p:spTree>
    <p:extLst>
      <p:ext uri="{BB962C8B-B14F-4D97-AF65-F5344CB8AC3E}">
        <p14:creationId xmlns:p14="http://schemas.microsoft.com/office/powerpoint/2010/main" val="167691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But it is also an expression of families’ resilience, a response to the lack of solutions provided by government and other actors to the growing need for housing.</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6</a:t>
            </a:fld>
            <a:endParaRPr lang="es-PE"/>
          </a:p>
        </p:txBody>
      </p:sp>
    </p:spTree>
    <p:extLst>
      <p:ext uri="{BB962C8B-B14F-4D97-AF65-F5344CB8AC3E}">
        <p14:creationId xmlns:p14="http://schemas.microsoft.com/office/powerpoint/2010/main" val="18562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Among the construction errors I mentioned before, structural ones are critical. For years, a solution has been expected from the public side, through subsidies for reinforcement or improvements. </a:t>
            </a:r>
            <a:endParaRPr lang="es-P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However, experience shows that this kind of subsidies rarely meet the target group, at least at the needed scale.</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7</a:t>
            </a:fld>
            <a:endParaRPr lang="es-PE"/>
          </a:p>
        </p:txBody>
      </p:sp>
    </p:spTree>
    <p:extLst>
      <p:ext uri="{BB962C8B-B14F-4D97-AF65-F5344CB8AC3E}">
        <p14:creationId xmlns:p14="http://schemas.microsoft.com/office/powerpoint/2010/main" val="302436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On the other hand, we know that throughout the mentioned 10 to 20 years, families intensively invest in their housing. Little by little, they earn money and then begin a new step of expansion or refurbishment.</a:t>
            </a:r>
            <a:r>
              <a:rPr lang="es-PE" dirty="0">
                <a:effectLst/>
              </a:rPr>
              <a:t> </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8</a:t>
            </a:fld>
            <a:endParaRPr lang="es-PE"/>
          </a:p>
        </p:txBody>
      </p:sp>
    </p:spTree>
    <p:extLst>
      <p:ext uri="{BB962C8B-B14F-4D97-AF65-F5344CB8AC3E}">
        <p14:creationId xmlns:p14="http://schemas.microsoft.com/office/powerpoint/2010/main" val="2551608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this context, our research questions were: </a:t>
            </a:r>
            <a:endParaRPr lang="es-PE" dirty="0"/>
          </a:p>
          <a:p>
            <a:r>
              <a:rPr lang="en-US" dirty="0"/>
              <a:t>Is the issue of home reinforcement only a matter of public policy?</a:t>
            </a:r>
            <a:endParaRPr lang="es-PE" dirty="0"/>
          </a:p>
          <a:p>
            <a:r>
              <a:rPr lang="en-US" dirty="0"/>
              <a:t>Is it possible to stimulate a private market for home improvement services?</a:t>
            </a:r>
            <a:endParaRPr lang="es-PE" dirty="0"/>
          </a:p>
          <a:p>
            <a:r>
              <a:rPr lang="en-US" dirty="0"/>
              <a:t>Are families willing to pay for reinforcement services?</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9</a:t>
            </a:fld>
            <a:endParaRPr lang="es-PE"/>
          </a:p>
        </p:txBody>
      </p:sp>
    </p:spTree>
    <p:extLst>
      <p:ext uri="{BB962C8B-B14F-4D97-AF65-F5344CB8AC3E}">
        <p14:creationId xmlns:p14="http://schemas.microsoft.com/office/powerpoint/2010/main" val="2369116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have interesting progress, but would like to share with you our main challenges:</a:t>
            </a:r>
            <a:endParaRPr lang="es-PE" dirty="0"/>
          </a:p>
          <a:p>
            <a:pPr lvl="0"/>
            <a:r>
              <a:rPr lang="en-US" dirty="0"/>
              <a:t>Costs of training (who pays)</a:t>
            </a:r>
            <a:endParaRPr lang="es-PE" dirty="0"/>
          </a:p>
          <a:p>
            <a:pPr lvl="0"/>
            <a:r>
              <a:rPr lang="en-US" dirty="0"/>
              <a:t>Resistance to accept the role of MBs in reinforcement</a:t>
            </a:r>
            <a:endParaRPr lang="es-PE" dirty="0"/>
          </a:p>
          <a:p>
            <a:pPr lvl="0"/>
            <a:r>
              <a:rPr lang="en-US" dirty="0"/>
              <a:t>How to scale such a model</a:t>
            </a:r>
            <a:endParaRPr lang="es-PE" dirty="0"/>
          </a:p>
        </p:txBody>
      </p:sp>
      <p:sp>
        <p:nvSpPr>
          <p:cNvPr id="4" name="Marcador de número de diapositiva 3"/>
          <p:cNvSpPr>
            <a:spLocks noGrp="1"/>
          </p:cNvSpPr>
          <p:nvPr>
            <p:ph type="sldNum" sz="quarter" idx="5"/>
          </p:nvPr>
        </p:nvSpPr>
        <p:spPr/>
        <p:txBody>
          <a:bodyPr/>
          <a:lstStyle/>
          <a:p>
            <a:fld id="{3DF14707-A6E0-4347-84F5-BFAD6C6E2C3F}" type="slidenum">
              <a:rPr lang="es-PE" smtClean="0"/>
              <a:t>10</a:t>
            </a:fld>
            <a:endParaRPr lang="es-PE"/>
          </a:p>
        </p:txBody>
      </p:sp>
    </p:spTree>
    <p:extLst>
      <p:ext uri="{BB962C8B-B14F-4D97-AF65-F5344CB8AC3E}">
        <p14:creationId xmlns:p14="http://schemas.microsoft.com/office/powerpoint/2010/main" val="199572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3885A-143D-2147-8EE3-4D6884E9919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BF1E9059-6CC4-BB41-BC7A-5CE1BE2CE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909267F1-D290-B544-9287-BBC64FAB9324}"/>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5" name="Marcador de pie de página 4">
            <a:extLst>
              <a:ext uri="{FF2B5EF4-FFF2-40B4-BE49-F238E27FC236}">
                <a16:creationId xmlns:a16="http://schemas.microsoft.com/office/drawing/2014/main" id="{4DB5F316-3715-DF4E-AC0F-DE88F3154B6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D943CF2-1980-6841-BC78-798AD0E6DE79}"/>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41876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87565-F657-5546-915A-126B307F844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2D116B8E-DD1D-EF4B-8DC7-E0D9C3C8F16E}"/>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0EF4488C-F0A0-CC47-A511-2ECF325061DA}"/>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5" name="Marcador de pie de página 4">
            <a:extLst>
              <a:ext uri="{FF2B5EF4-FFF2-40B4-BE49-F238E27FC236}">
                <a16:creationId xmlns:a16="http://schemas.microsoft.com/office/drawing/2014/main" id="{05716C36-A198-6344-85A2-28D1485DFFD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4D2CE8F-0805-F341-90AD-C18B8C8C6015}"/>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1444618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473C5A7-36FC-B148-ABD7-AC89A3451BA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C5AD9833-35A8-C94B-8AE7-C35C42BA272C}"/>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1F390E26-3650-1540-BA69-0AE2DE757381}"/>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5" name="Marcador de pie de página 4">
            <a:extLst>
              <a:ext uri="{FF2B5EF4-FFF2-40B4-BE49-F238E27FC236}">
                <a16:creationId xmlns:a16="http://schemas.microsoft.com/office/drawing/2014/main" id="{7E1386E9-551F-FB4A-8C37-61DAEFD00F6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FCAF680-CCAB-B647-958C-0AF31B401E5E}"/>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258540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91C379-9999-3942-ABA2-A508528E32B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ED89EC4-ADFD-F748-AC6C-E73AC25347EE}"/>
              </a:ext>
            </a:extLst>
          </p:cNvPr>
          <p:cNvSpPr>
            <a:spLocks noGrp="1"/>
          </p:cNvSpPr>
          <p:nvPr>
            <p:ph idx="1"/>
          </p:nvPr>
        </p:nvSpPr>
        <p:spPr/>
        <p:txBody>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CB30B3FD-CA71-6E49-A193-56B8974943F2}"/>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5" name="Marcador de pie de página 4">
            <a:extLst>
              <a:ext uri="{FF2B5EF4-FFF2-40B4-BE49-F238E27FC236}">
                <a16:creationId xmlns:a16="http://schemas.microsoft.com/office/drawing/2014/main" id="{59A2BF3E-2650-D741-AE3D-F20542A04B1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A02317A-76E3-5F4F-8602-229D637CD198}"/>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132508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573E9-BC34-024F-8348-A08CA5452CF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8340F08-9C3E-504B-B11C-B7F610B08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10DBFB86-889C-6744-B45D-CD6419ADF2D5}"/>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5" name="Marcador de pie de página 4">
            <a:extLst>
              <a:ext uri="{FF2B5EF4-FFF2-40B4-BE49-F238E27FC236}">
                <a16:creationId xmlns:a16="http://schemas.microsoft.com/office/drawing/2014/main" id="{2DF88002-E8BC-5147-8F6F-ACDD36308DA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2B30BBB-EF92-4946-87CE-E029F97DC149}"/>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67812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AFD-291F-5747-BB5F-1D9207DD2AB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99B8FF2E-5F9A-C540-8D07-3B9A60FEE716}"/>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id="{DDA0FE62-C7AA-6E4B-858B-4CA53765DC65}"/>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FBD5C129-2F57-764E-B4B6-EAB83CE6E1B4}"/>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6" name="Marcador de pie de página 5">
            <a:extLst>
              <a:ext uri="{FF2B5EF4-FFF2-40B4-BE49-F238E27FC236}">
                <a16:creationId xmlns:a16="http://schemas.microsoft.com/office/drawing/2014/main" id="{D96D8047-62C1-7149-9191-94B7B3D3297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2D6E3AA5-129B-2442-B98E-31CCD58F62F6}"/>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82547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247DE-7E68-9A4E-BC7D-4390DD2ACAC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E5C30650-CD6A-2046-887E-52AE7117C7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id="{3F900171-8407-DA48-A16D-C02BE4A2D4AF}"/>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PE"/>
          </a:p>
        </p:txBody>
      </p:sp>
      <p:sp>
        <p:nvSpPr>
          <p:cNvPr id="5" name="Marcador de texto 4">
            <a:extLst>
              <a:ext uri="{FF2B5EF4-FFF2-40B4-BE49-F238E27FC236}">
                <a16:creationId xmlns:a16="http://schemas.microsoft.com/office/drawing/2014/main" id="{9B307039-721C-F64E-BA6F-040934961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6" name="Marcador de contenido 5">
            <a:extLst>
              <a:ext uri="{FF2B5EF4-FFF2-40B4-BE49-F238E27FC236}">
                <a16:creationId xmlns:a16="http://schemas.microsoft.com/office/drawing/2014/main" id="{1BA8A30A-4E9B-E147-847A-6516B78F9979}"/>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PE"/>
          </a:p>
        </p:txBody>
      </p:sp>
      <p:sp>
        <p:nvSpPr>
          <p:cNvPr id="7" name="Marcador de fecha 6">
            <a:extLst>
              <a:ext uri="{FF2B5EF4-FFF2-40B4-BE49-F238E27FC236}">
                <a16:creationId xmlns:a16="http://schemas.microsoft.com/office/drawing/2014/main" id="{C8A13812-370D-CD43-B293-04443B2C04CC}"/>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8" name="Marcador de pie de página 7">
            <a:extLst>
              <a:ext uri="{FF2B5EF4-FFF2-40B4-BE49-F238E27FC236}">
                <a16:creationId xmlns:a16="http://schemas.microsoft.com/office/drawing/2014/main" id="{8D9EA05B-0037-4F4B-8B60-E0AC5DB63BBF}"/>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CC24B612-1186-3145-BF8A-E469340A44A1}"/>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308690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52C73B-1E60-2442-AADE-DAB2025BD379}"/>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F1FCFF29-5712-7A4D-8044-4AECEA8013B4}"/>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4" name="Marcador de pie de página 3">
            <a:extLst>
              <a:ext uri="{FF2B5EF4-FFF2-40B4-BE49-F238E27FC236}">
                <a16:creationId xmlns:a16="http://schemas.microsoft.com/office/drawing/2014/main" id="{F28C2184-3ED4-624F-8AE6-17CF27160B2D}"/>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37705C27-5F4D-5D45-AB06-F3E47D5D34C1}"/>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8592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CB2CB5-AB53-BA44-AA95-7F59DFF2E104}"/>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3" name="Marcador de pie de página 2">
            <a:extLst>
              <a:ext uri="{FF2B5EF4-FFF2-40B4-BE49-F238E27FC236}">
                <a16:creationId xmlns:a16="http://schemas.microsoft.com/office/drawing/2014/main" id="{837D5A6A-6B7A-B047-BDEC-42CADAF6A915}"/>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9FC6430A-C321-3A4B-9586-3C0117DD3418}"/>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264266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A58FE-0C52-6C47-8BB7-1EECC54BD3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A5241351-B689-DD4A-AF2F-CC19A4318E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PE"/>
          </a:p>
        </p:txBody>
      </p:sp>
      <p:sp>
        <p:nvSpPr>
          <p:cNvPr id="4" name="Marcador de texto 3">
            <a:extLst>
              <a:ext uri="{FF2B5EF4-FFF2-40B4-BE49-F238E27FC236}">
                <a16:creationId xmlns:a16="http://schemas.microsoft.com/office/drawing/2014/main" id="{4DA5D72C-51A0-B044-B6A9-04E307B36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28051DEB-C495-2B43-B9AD-15A87B1E0C62}"/>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6" name="Marcador de pie de página 5">
            <a:extLst>
              <a:ext uri="{FF2B5EF4-FFF2-40B4-BE49-F238E27FC236}">
                <a16:creationId xmlns:a16="http://schemas.microsoft.com/office/drawing/2014/main" id="{32D24B32-24C2-BC44-8DD4-3836156D2B6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91F24F5-371B-5746-AFF8-15816E006A51}"/>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148810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3AED0-4A73-8947-922C-595B56ABB0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59ADC63B-3CC9-1D42-B84A-6EC2825188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DA4D6141-E480-A544-A4FB-DBE829AF8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DC9D4D77-C531-E54A-BAB5-74069B6C8A15}"/>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6" name="Marcador de pie de página 5">
            <a:extLst>
              <a:ext uri="{FF2B5EF4-FFF2-40B4-BE49-F238E27FC236}">
                <a16:creationId xmlns:a16="http://schemas.microsoft.com/office/drawing/2014/main" id="{A71F95FC-D690-9245-A713-C0E027A1B240}"/>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B6469C8C-DE8D-7B49-A3C0-3A05700ADED0}"/>
              </a:ext>
            </a:extLst>
          </p:cNvPr>
          <p:cNvSpPr>
            <a:spLocks noGrp="1"/>
          </p:cNvSpPr>
          <p:nvPr>
            <p:ph type="sldNum" sz="quarter" idx="12"/>
          </p:nvPr>
        </p:nvSpPr>
        <p:spPr/>
        <p:txBody>
          <a:bodyPr/>
          <a:lstStyle/>
          <a:p>
            <a:fld id="{E299FC63-33B2-5343-96AF-CE81DBB59504}" type="slidenum">
              <a:rPr lang="es-PE" smtClean="0"/>
              <a:t>‹Nº›</a:t>
            </a:fld>
            <a:endParaRPr lang="es-PE"/>
          </a:p>
        </p:txBody>
      </p:sp>
    </p:spTree>
    <p:extLst>
      <p:ext uri="{BB962C8B-B14F-4D97-AF65-F5344CB8AC3E}">
        <p14:creationId xmlns:p14="http://schemas.microsoft.com/office/powerpoint/2010/main" val="868409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3A4CDF0-06B3-324F-BA5A-A40E2C25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7F33193C-8282-EB4D-A292-90BD9D2975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63518CFA-C129-4243-80A1-37D5E2FF0E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7F928-FC01-9747-8D27-87C907FB59BA}" type="datetimeFigureOut">
              <a:rPr lang="es-PE" smtClean="0"/>
              <a:t>4/11/2024</a:t>
            </a:fld>
            <a:endParaRPr lang="es-PE"/>
          </a:p>
        </p:txBody>
      </p:sp>
      <p:sp>
        <p:nvSpPr>
          <p:cNvPr id="5" name="Marcador de pie de página 4">
            <a:extLst>
              <a:ext uri="{FF2B5EF4-FFF2-40B4-BE49-F238E27FC236}">
                <a16:creationId xmlns:a16="http://schemas.microsoft.com/office/drawing/2014/main" id="{DB109920-EE7E-1C42-A7DA-DFDC0725E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107F1648-9AA6-4F45-A520-06AF6E62F6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9FC63-33B2-5343-96AF-CE81DBB59504}" type="slidenum">
              <a:rPr lang="es-PE" smtClean="0"/>
              <a:t>‹Nº›</a:t>
            </a:fld>
            <a:endParaRPr lang="es-PE"/>
          </a:p>
        </p:txBody>
      </p:sp>
    </p:spTree>
    <p:extLst>
      <p:ext uri="{BB962C8B-B14F-4D97-AF65-F5344CB8AC3E}">
        <p14:creationId xmlns:p14="http://schemas.microsoft.com/office/powerpoint/2010/main" val="484514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Imagen 2" descr="Interfaz de usuario gráfica, Sitio web&#10;&#10;Descripción generada automáticamente">
            <a:extLst>
              <a:ext uri="{FF2B5EF4-FFF2-40B4-BE49-F238E27FC236}">
                <a16:creationId xmlns:a16="http://schemas.microsoft.com/office/drawing/2014/main" id="{1F65C70A-6BD2-07C0-F98B-D5ABF785F09A}"/>
              </a:ext>
            </a:extLst>
          </p:cNvPr>
          <p:cNvPicPr>
            <a:picLocks noChangeAspect="1"/>
          </p:cNvPicPr>
          <p:nvPr/>
        </p:nvPicPr>
        <p:blipFill>
          <a:blip r:embed="rId2"/>
          <a:srcRect b="18884"/>
          <a:stretch/>
        </p:blipFill>
        <p:spPr>
          <a:xfrm>
            <a:off x="2243668" y="0"/>
            <a:ext cx="8454530" cy="6858000"/>
          </a:xfrm>
          <a:prstGeom prst="rect">
            <a:avLst/>
          </a:prstGeom>
        </p:spPr>
      </p:pic>
      <p:sp>
        <p:nvSpPr>
          <p:cNvPr id="2" name="Rectángulo 1">
            <a:extLst>
              <a:ext uri="{FF2B5EF4-FFF2-40B4-BE49-F238E27FC236}">
                <a16:creationId xmlns:a16="http://schemas.microsoft.com/office/drawing/2014/main" id="{B2F1D910-DDF4-FA9B-1833-A6616A4A9319}"/>
              </a:ext>
            </a:extLst>
          </p:cNvPr>
          <p:cNvSpPr/>
          <p:nvPr/>
        </p:nvSpPr>
        <p:spPr>
          <a:xfrm>
            <a:off x="0" y="0"/>
            <a:ext cx="2243668" cy="6858000"/>
          </a:xfrm>
          <a:prstGeom prst="rect">
            <a:avLst/>
          </a:prstGeom>
          <a:solidFill>
            <a:srgbClr val="2C3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ctángulo 3">
            <a:extLst>
              <a:ext uri="{FF2B5EF4-FFF2-40B4-BE49-F238E27FC236}">
                <a16:creationId xmlns:a16="http://schemas.microsoft.com/office/drawing/2014/main" id="{087ED089-22CC-CA7B-2B4E-491036D1E0A7}"/>
              </a:ext>
            </a:extLst>
          </p:cNvPr>
          <p:cNvSpPr/>
          <p:nvPr/>
        </p:nvSpPr>
        <p:spPr>
          <a:xfrm>
            <a:off x="10388600" y="0"/>
            <a:ext cx="1803400" cy="6858000"/>
          </a:xfrm>
          <a:prstGeom prst="rect">
            <a:avLst/>
          </a:prstGeom>
          <a:solidFill>
            <a:srgbClr val="2C3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535700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0F014B-C72F-EE4E-994E-28C076E8483E}"/>
              </a:ext>
            </a:extLst>
          </p:cNvPr>
          <p:cNvSpPr/>
          <p:nvPr/>
        </p:nvSpPr>
        <p:spPr>
          <a:xfrm>
            <a:off x="0" y="-1"/>
            <a:ext cx="12272211"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Marcador de contenido 5">
            <a:extLst>
              <a:ext uri="{FF2B5EF4-FFF2-40B4-BE49-F238E27FC236}">
                <a16:creationId xmlns:a16="http://schemas.microsoft.com/office/drawing/2014/main" id="{FCD41A76-202E-CEE2-5EA4-097B4174739E}"/>
              </a:ext>
            </a:extLst>
          </p:cNvPr>
          <p:cNvSpPr>
            <a:spLocks noGrp="1"/>
          </p:cNvSpPr>
          <p:nvPr>
            <p:ph sz="half" idx="2"/>
          </p:nvPr>
        </p:nvSpPr>
        <p:spPr>
          <a:xfrm>
            <a:off x="472411" y="1965649"/>
            <a:ext cx="10043189" cy="3746382"/>
          </a:xfrm>
        </p:spPr>
        <p:txBody>
          <a:bodyPr>
            <a:noAutofit/>
          </a:bodyPr>
          <a:lstStyle/>
          <a:p>
            <a:pPr>
              <a:lnSpc>
                <a:spcPct val="100000"/>
              </a:lnSpc>
              <a:spcAft>
                <a:spcPts val="400"/>
              </a:spcAft>
              <a:buClr>
                <a:srgbClr val="5EBEB6"/>
              </a:buClr>
            </a:pPr>
            <a:r>
              <a:rPr lang="en-US" sz="3600" b="1" dirty="0">
                <a:solidFill>
                  <a:srgbClr val="00477A"/>
                </a:solidFill>
                <a:latin typeface="Helvetica" pitchFamily="2" charset="0"/>
              </a:rPr>
              <a:t>83</a:t>
            </a:r>
            <a:r>
              <a:rPr lang="en-US" sz="1600" b="1" dirty="0">
                <a:solidFill>
                  <a:srgbClr val="00477A"/>
                </a:solidFill>
                <a:latin typeface="Helvetica" pitchFamily="2" charset="0"/>
              </a:rPr>
              <a:t> </a:t>
            </a:r>
            <a:r>
              <a:rPr lang="en-US" sz="3600" b="1" dirty="0">
                <a:solidFill>
                  <a:srgbClr val="00477A"/>
                </a:solidFill>
                <a:latin typeface="Helvetica" pitchFamily="2" charset="0"/>
              </a:rPr>
              <a:t>%</a:t>
            </a:r>
            <a:r>
              <a:rPr lang="en-US" sz="3600" dirty="0">
                <a:solidFill>
                  <a:srgbClr val="00477A"/>
                </a:solidFill>
                <a:latin typeface="Helvetica" pitchFamily="2" charset="0"/>
              </a:rPr>
              <a:t> are aware of seismic risks.</a:t>
            </a:r>
          </a:p>
          <a:p>
            <a:pPr>
              <a:lnSpc>
                <a:spcPct val="100000"/>
              </a:lnSpc>
              <a:spcAft>
                <a:spcPts val="400"/>
              </a:spcAft>
              <a:buClr>
                <a:srgbClr val="5EBEB6"/>
              </a:buClr>
            </a:pPr>
            <a:r>
              <a:rPr lang="en-US" sz="3600" b="1" dirty="0">
                <a:solidFill>
                  <a:srgbClr val="00477A"/>
                </a:solidFill>
                <a:latin typeface="Helvetica" pitchFamily="2" charset="0"/>
              </a:rPr>
              <a:t>68</a:t>
            </a:r>
            <a:r>
              <a:rPr lang="en-US" sz="1600" b="1" dirty="0">
                <a:solidFill>
                  <a:srgbClr val="00477A"/>
                </a:solidFill>
                <a:latin typeface="Helvetica" pitchFamily="2" charset="0"/>
              </a:rPr>
              <a:t> </a:t>
            </a:r>
            <a:r>
              <a:rPr lang="en-US" sz="3600" b="1" dirty="0">
                <a:solidFill>
                  <a:srgbClr val="00477A"/>
                </a:solidFill>
                <a:latin typeface="Helvetica" pitchFamily="2" charset="0"/>
              </a:rPr>
              <a:t>% </a:t>
            </a:r>
            <a:r>
              <a:rPr lang="en-US" sz="3600" dirty="0">
                <a:solidFill>
                  <a:srgbClr val="00477A"/>
                </a:solidFill>
                <a:latin typeface="Helvetica" pitchFamily="2" charset="0"/>
              </a:rPr>
              <a:t>are interested in reinforcing their homes.</a:t>
            </a:r>
          </a:p>
          <a:p>
            <a:pPr>
              <a:lnSpc>
                <a:spcPct val="100000"/>
              </a:lnSpc>
              <a:spcAft>
                <a:spcPts val="400"/>
              </a:spcAft>
              <a:buClr>
                <a:srgbClr val="5EBEB6"/>
              </a:buClr>
            </a:pPr>
            <a:r>
              <a:rPr lang="en-US" sz="3600" b="1" dirty="0">
                <a:solidFill>
                  <a:srgbClr val="00477A"/>
                </a:solidFill>
                <a:latin typeface="Helvetica" pitchFamily="2" charset="0"/>
              </a:rPr>
              <a:t>47</a:t>
            </a:r>
            <a:r>
              <a:rPr lang="en-US" sz="1600" b="1" dirty="0">
                <a:solidFill>
                  <a:srgbClr val="00477A"/>
                </a:solidFill>
                <a:latin typeface="Helvetica" pitchFamily="2" charset="0"/>
              </a:rPr>
              <a:t> </a:t>
            </a:r>
            <a:r>
              <a:rPr lang="en-US" sz="3600" b="1" dirty="0">
                <a:solidFill>
                  <a:srgbClr val="00477A"/>
                </a:solidFill>
                <a:latin typeface="Helvetica" pitchFamily="2" charset="0"/>
              </a:rPr>
              <a:t>% </a:t>
            </a:r>
            <a:r>
              <a:rPr lang="en-US" sz="3600" dirty="0">
                <a:solidFill>
                  <a:srgbClr val="00477A"/>
                </a:solidFill>
                <a:latin typeface="Helvetica" pitchFamily="2" charset="0"/>
              </a:rPr>
              <a:t>are willing to pay for reinforcement services.</a:t>
            </a:r>
          </a:p>
          <a:p>
            <a:pPr>
              <a:lnSpc>
                <a:spcPct val="100000"/>
              </a:lnSpc>
              <a:spcAft>
                <a:spcPts val="400"/>
              </a:spcAft>
              <a:buClr>
                <a:srgbClr val="5EBEB6"/>
              </a:buClr>
            </a:pPr>
            <a:r>
              <a:rPr lang="en-US" sz="3600" b="1" dirty="0">
                <a:solidFill>
                  <a:srgbClr val="00477A"/>
                </a:solidFill>
                <a:latin typeface="Helvetica" pitchFamily="2" charset="0"/>
              </a:rPr>
              <a:t>73</a:t>
            </a:r>
            <a:r>
              <a:rPr lang="en-US" sz="1600" b="1" dirty="0">
                <a:solidFill>
                  <a:srgbClr val="00477A"/>
                </a:solidFill>
                <a:latin typeface="Helvetica" pitchFamily="2" charset="0"/>
              </a:rPr>
              <a:t> </a:t>
            </a:r>
            <a:r>
              <a:rPr lang="en-US" sz="3600" b="1" dirty="0">
                <a:solidFill>
                  <a:srgbClr val="00477A"/>
                </a:solidFill>
                <a:latin typeface="Helvetica" pitchFamily="2" charset="0"/>
              </a:rPr>
              <a:t>% </a:t>
            </a:r>
            <a:r>
              <a:rPr lang="en-US" sz="3600" dirty="0">
                <a:solidFill>
                  <a:srgbClr val="00477A"/>
                </a:solidFill>
                <a:latin typeface="Helvetica" pitchFamily="2" charset="0"/>
              </a:rPr>
              <a:t>trust and usually hire master builders.</a:t>
            </a:r>
          </a:p>
          <a:p>
            <a:pPr>
              <a:lnSpc>
                <a:spcPct val="100000"/>
              </a:lnSpc>
              <a:spcAft>
                <a:spcPts val="400"/>
              </a:spcAft>
              <a:buClr>
                <a:srgbClr val="5EBEB6"/>
              </a:buClr>
            </a:pPr>
            <a:endParaRPr lang="en-US" sz="3600" dirty="0">
              <a:solidFill>
                <a:srgbClr val="00477A"/>
              </a:solidFill>
              <a:latin typeface="Helvetica" pitchFamily="2" charset="0"/>
            </a:endParaRPr>
          </a:p>
        </p:txBody>
      </p:sp>
      <p:sp>
        <p:nvSpPr>
          <p:cNvPr id="9" name="Marcador de contenido 5">
            <a:extLst>
              <a:ext uri="{FF2B5EF4-FFF2-40B4-BE49-F238E27FC236}">
                <a16:creationId xmlns:a16="http://schemas.microsoft.com/office/drawing/2014/main" id="{7107594F-860E-0D48-A95F-43FB1AE7A493}"/>
              </a:ext>
            </a:extLst>
          </p:cNvPr>
          <p:cNvSpPr txBox="1">
            <a:spLocks/>
          </p:cNvSpPr>
          <p:nvPr/>
        </p:nvSpPr>
        <p:spPr>
          <a:xfrm>
            <a:off x="472411" y="907853"/>
            <a:ext cx="6128413" cy="706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Clr>
                <a:srgbClr val="00477A"/>
              </a:buClr>
              <a:buFont typeface="Arial" panose="020B0604020202020204" pitchFamily="34" charset="0"/>
              <a:buNone/>
            </a:pPr>
            <a:r>
              <a:rPr lang="en-US" sz="4800" b="1" dirty="0">
                <a:solidFill>
                  <a:srgbClr val="5EBEB6"/>
                </a:solidFill>
                <a:latin typeface="Helvetica" pitchFamily="2" charset="0"/>
              </a:rPr>
              <a:t>Families</a:t>
            </a:r>
          </a:p>
        </p:txBody>
      </p:sp>
    </p:spTree>
    <p:extLst>
      <p:ext uri="{BB962C8B-B14F-4D97-AF65-F5344CB8AC3E}">
        <p14:creationId xmlns:p14="http://schemas.microsoft.com/office/powerpoint/2010/main" val="1387301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EE5BB-AEE4-F6B4-BF05-6F06FB6367C1}"/>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DD73B54-2D28-7C9E-6519-229C2372AAD1}"/>
              </a:ext>
            </a:extLst>
          </p:cNvPr>
          <p:cNvSpPr/>
          <p:nvPr/>
        </p:nvSpPr>
        <p:spPr>
          <a:xfrm>
            <a:off x="-1" y="0"/>
            <a:ext cx="12272211"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 name="Marcador de contenido 13">
            <a:extLst>
              <a:ext uri="{FF2B5EF4-FFF2-40B4-BE49-F238E27FC236}">
                <a16:creationId xmlns:a16="http://schemas.microsoft.com/office/drawing/2014/main" id="{819B7F67-6759-6EAF-B480-92F38780786F}"/>
              </a:ext>
            </a:extLst>
          </p:cNvPr>
          <p:cNvSpPr txBox="1">
            <a:spLocks/>
          </p:cNvSpPr>
          <p:nvPr/>
        </p:nvSpPr>
        <p:spPr>
          <a:xfrm>
            <a:off x="330113" y="3305309"/>
            <a:ext cx="4217843" cy="192901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400"/>
              </a:spcAft>
              <a:buClr>
                <a:srgbClr val="00477A"/>
              </a:buClr>
              <a:buFont typeface="Arial" panose="020B0604020202020204" pitchFamily="34" charset="0"/>
              <a:buNone/>
            </a:pPr>
            <a:r>
              <a:rPr lang="en-US" b="1">
                <a:solidFill>
                  <a:srgbClr val="024679"/>
                </a:solidFill>
                <a:latin typeface="Helvetica" pitchFamily="2" charset="0"/>
                <a:cs typeface="Calibri" panose="020F0502020204030204" pitchFamily="34" charset="0"/>
              </a:rPr>
              <a:t>Master builders </a:t>
            </a:r>
            <a:r>
              <a:rPr lang="en-US">
                <a:latin typeface="Helvetica" pitchFamily="2" charset="0"/>
                <a:cs typeface="Calibri" panose="020F0502020204030204" pitchFamily="34" charset="0"/>
              </a:rPr>
              <a:t>trained during our inception phase are </a:t>
            </a:r>
            <a:r>
              <a:rPr lang="en-US" b="1">
                <a:solidFill>
                  <a:srgbClr val="024679"/>
                </a:solidFill>
                <a:latin typeface="Helvetica" pitchFamily="2" charset="0"/>
                <a:cs typeface="Calibri" panose="020F0502020204030204" pitchFamily="34" charset="0"/>
              </a:rPr>
              <a:t>already selling</a:t>
            </a:r>
            <a:r>
              <a:rPr lang="en-US">
                <a:latin typeface="Helvetica" pitchFamily="2" charset="0"/>
                <a:cs typeface="Calibri" panose="020F0502020204030204" pitchFamily="34" charset="0"/>
              </a:rPr>
              <a:t> their reinforcement services.</a:t>
            </a:r>
            <a:endParaRPr lang="es-PE" sz="6900">
              <a:latin typeface="Helvetica" pitchFamily="2" charset="0"/>
              <a:cs typeface="Calibri" panose="020F0502020204030204" pitchFamily="34" charset="0"/>
            </a:endParaRPr>
          </a:p>
        </p:txBody>
      </p:sp>
      <p:pic>
        <p:nvPicPr>
          <p:cNvPr id="5" name="Imagen 4">
            <a:extLst>
              <a:ext uri="{FF2B5EF4-FFF2-40B4-BE49-F238E27FC236}">
                <a16:creationId xmlns:a16="http://schemas.microsoft.com/office/drawing/2014/main" id="{8D2CF0B4-8F62-B864-29AD-5086F50A2292}"/>
              </a:ext>
            </a:extLst>
          </p:cNvPr>
          <p:cNvPicPr>
            <a:picLocks noChangeAspect="1"/>
          </p:cNvPicPr>
          <p:nvPr/>
        </p:nvPicPr>
        <p:blipFill>
          <a:blip r:embed="rId3"/>
          <a:stretch>
            <a:fillRect/>
          </a:stretch>
        </p:blipFill>
        <p:spPr>
          <a:xfrm>
            <a:off x="1486072" y="1111179"/>
            <a:ext cx="1800000" cy="1800000"/>
          </a:xfrm>
          <a:prstGeom prst="rect">
            <a:avLst/>
          </a:prstGeom>
        </p:spPr>
      </p:pic>
      <p:sp>
        <p:nvSpPr>
          <p:cNvPr id="7" name="Rectángulo 6">
            <a:extLst>
              <a:ext uri="{FF2B5EF4-FFF2-40B4-BE49-F238E27FC236}">
                <a16:creationId xmlns:a16="http://schemas.microsoft.com/office/drawing/2014/main" id="{06118784-0332-76F0-D9A8-DF5FCC6C5889}"/>
              </a:ext>
            </a:extLst>
          </p:cNvPr>
          <p:cNvSpPr/>
          <p:nvPr/>
        </p:nvSpPr>
        <p:spPr>
          <a:xfrm>
            <a:off x="5286535" y="2290168"/>
            <a:ext cx="1800000" cy="371475"/>
          </a:xfrm>
          <a:prstGeom prst="rect">
            <a:avLst/>
          </a:prstGeom>
          <a:solidFill>
            <a:srgbClr val="5EB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Roofs</a:t>
            </a:r>
            <a:endParaRPr lang="es-PE"/>
          </a:p>
        </p:txBody>
      </p:sp>
      <p:sp>
        <p:nvSpPr>
          <p:cNvPr id="8" name="Rectángulo 7">
            <a:extLst>
              <a:ext uri="{FF2B5EF4-FFF2-40B4-BE49-F238E27FC236}">
                <a16:creationId xmlns:a16="http://schemas.microsoft.com/office/drawing/2014/main" id="{3BC960F4-D148-FA21-82E9-5EFD910E253D}"/>
              </a:ext>
            </a:extLst>
          </p:cNvPr>
          <p:cNvSpPr/>
          <p:nvPr/>
        </p:nvSpPr>
        <p:spPr>
          <a:xfrm>
            <a:off x="5286535" y="3001814"/>
            <a:ext cx="1800000" cy="371475"/>
          </a:xfrm>
          <a:prstGeom prst="rect">
            <a:avLst/>
          </a:prstGeom>
          <a:solidFill>
            <a:srgbClr val="5EB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err="1"/>
              <a:t>Beams</a:t>
            </a:r>
            <a:endParaRPr lang="es-PE"/>
          </a:p>
        </p:txBody>
      </p:sp>
      <p:sp>
        <p:nvSpPr>
          <p:cNvPr id="9" name="Rectángulo 8">
            <a:extLst>
              <a:ext uri="{FF2B5EF4-FFF2-40B4-BE49-F238E27FC236}">
                <a16:creationId xmlns:a16="http://schemas.microsoft.com/office/drawing/2014/main" id="{E75A05E7-0743-6BB5-73EB-CCBCC9F80A2A}"/>
              </a:ext>
            </a:extLst>
          </p:cNvPr>
          <p:cNvSpPr/>
          <p:nvPr/>
        </p:nvSpPr>
        <p:spPr>
          <a:xfrm>
            <a:off x="5286535" y="3709669"/>
            <a:ext cx="1800000" cy="371475"/>
          </a:xfrm>
          <a:prstGeom prst="rect">
            <a:avLst/>
          </a:prstGeom>
          <a:solidFill>
            <a:srgbClr val="5EB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err="1"/>
              <a:t>Columns</a:t>
            </a:r>
            <a:r>
              <a:rPr lang="es-ES"/>
              <a:t> </a:t>
            </a:r>
            <a:endParaRPr lang="es-PE"/>
          </a:p>
        </p:txBody>
      </p:sp>
      <p:sp>
        <p:nvSpPr>
          <p:cNvPr id="10" name="Rectángulo 9">
            <a:extLst>
              <a:ext uri="{FF2B5EF4-FFF2-40B4-BE49-F238E27FC236}">
                <a16:creationId xmlns:a16="http://schemas.microsoft.com/office/drawing/2014/main" id="{5A0109A8-7E9C-9343-4B2E-82DCDFA8C5A7}"/>
              </a:ext>
            </a:extLst>
          </p:cNvPr>
          <p:cNvSpPr/>
          <p:nvPr/>
        </p:nvSpPr>
        <p:spPr>
          <a:xfrm>
            <a:off x="5286535" y="4417524"/>
            <a:ext cx="1800000" cy="371475"/>
          </a:xfrm>
          <a:prstGeom prst="rect">
            <a:avLst/>
          </a:prstGeom>
          <a:solidFill>
            <a:srgbClr val="5EB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err="1"/>
              <a:t>Walls</a:t>
            </a:r>
            <a:endParaRPr lang="es-PE"/>
          </a:p>
        </p:txBody>
      </p:sp>
      <p:pic>
        <p:nvPicPr>
          <p:cNvPr id="11" name="Imagen 10" descr="Un dibujo de una jaula&#10;&#10;Descripción generada automáticamente con confianza baja">
            <a:extLst>
              <a:ext uri="{FF2B5EF4-FFF2-40B4-BE49-F238E27FC236}">
                <a16:creationId xmlns:a16="http://schemas.microsoft.com/office/drawing/2014/main" id="{818A275E-4E97-A6D8-4F9D-626E7C46688A}"/>
              </a:ext>
            </a:extLst>
          </p:cNvPr>
          <p:cNvPicPr>
            <a:picLocks noChangeAspect="1"/>
          </p:cNvPicPr>
          <p:nvPr/>
        </p:nvPicPr>
        <p:blipFill>
          <a:blip r:embed="rId4">
            <a:clrChange>
              <a:clrFrom>
                <a:srgbClr val="D9D8D4"/>
              </a:clrFrom>
              <a:clrTo>
                <a:srgbClr val="D9D8D4">
                  <a:alpha val="0"/>
                </a:srgbClr>
              </a:clrTo>
            </a:clrChange>
            <a:extLst>
              <a:ext uri="{28A0092B-C50C-407E-A947-70E740481C1C}">
                <a14:useLocalDpi xmlns:a14="http://schemas.microsoft.com/office/drawing/2010/main" val="0"/>
              </a:ext>
            </a:extLst>
          </a:blip>
          <a:srcRect l="31219" t="24193" r="25628" b="15945"/>
          <a:stretch/>
        </p:blipFill>
        <p:spPr>
          <a:xfrm>
            <a:off x="7593473" y="1751852"/>
            <a:ext cx="4340341" cy="4001359"/>
          </a:xfrm>
          <a:prstGeom prst="rect">
            <a:avLst/>
          </a:prstGeom>
        </p:spPr>
      </p:pic>
      <p:grpSp>
        <p:nvGrpSpPr>
          <p:cNvPr id="12" name="Grupo 11">
            <a:extLst>
              <a:ext uri="{FF2B5EF4-FFF2-40B4-BE49-F238E27FC236}">
                <a16:creationId xmlns:a16="http://schemas.microsoft.com/office/drawing/2014/main" id="{1A6BFA42-9407-ADF9-FC98-38D9EABD7F70}"/>
              </a:ext>
            </a:extLst>
          </p:cNvPr>
          <p:cNvGrpSpPr/>
          <p:nvPr/>
        </p:nvGrpSpPr>
        <p:grpSpPr>
          <a:xfrm flipH="1">
            <a:off x="6937213" y="2475904"/>
            <a:ext cx="1498597" cy="733617"/>
            <a:chOff x="6367466" y="2798689"/>
            <a:chExt cx="2281264" cy="353927"/>
          </a:xfrm>
        </p:grpSpPr>
        <p:cxnSp>
          <p:nvCxnSpPr>
            <p:cNvPr id="13" name="Conector recto 12">
              <a:extLst>
                <a:ext uri="{FF2B5EF4-FFF2-40B4-BE49-F238E27FC236}">
                  <a16:creationId xmlns:a16="http://schemas.microsoft.com/office/drawing/2014/main" id="{F86CD026-C34D-263C-A9DB-11EF1E35FFC9}"/>
                </a:ext>
              </a:extLst>
            </p:cNvPr>
            <p:cNvCxnSpPr/>
            <p:nvPr/>
          </p:nvCxnSpPr>
          <p:spPr>
            <a:xfrm flipH="1" flipV="1">
              <a:off x="6372225" y="2798689"/>
              <a:ext cx="2276505" cy="1"/>
            </a:xfrm>
            <a:prstGeom prst="line">
              <a:avLst/>
            </a:prstGeom>
            <a:ln w="28575">
              <a:solidFill>
                <a:srgbClr val="5EBEB6"/>
              </a:solidFill>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3B9AA450-90AC-E08C-8A2B-762095E7EC56}"/>
                </a:ext>
              </a:extLst>
            </p:cNvPr>
            <p:cNvCxnSpPr/>
            <p:nvPr/>
          </p:nvCxnSpPr>
          <p:spPr>
            <a:xfrm>
              <a:off x="6367466" y="2807454"/>
              <a:ext cx="0" cy="345162"/>
            </a:xfrm>
            <a:prstGeom prst="straightConnector1">
              <a:avLst/>
            </a:prstGeom>
            <a:ln w="28575">
              <a:solidFill>
                <a:srgbClr val="5EBEB6"/>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5" name="Grupo 14">
            <a:extLst>
              <a:ext uri="{FF2B5EF4-FFF2-40B4-BE49-F238E27FC236}">
                <a16:creationId xmlns:a16="http://schemas.microsoft.com/office/drawing/2014/main" id="{7345AA3D-14EC-9287-5C3E-DB37B6A702D5}"/>
              </a:ext>
            </a:extLst>
          </p:cNvPr>
          <p:cNvGrpSpPr/>
          <p:nvPr/>
        </p:nvGrpSpPr>
        <p:grpSpPr>
          <a:xfrm flipH="1">
            <a:off x="7086534" y="3183106"/>
            <a:ext cx="954072" cy="224772"/>
            <a:chOff x="6367466" y="2798689"/>
            <a:chExt cx="2281264" cy="353927"/>
          </a:xfrm>
        </p:grpSpPr>
        <p:cxnSp>
          <p:nvCxnSpPr>
            <p:cNvPr id="16" name="Conector recto 15">
              <a:extLst>
                <a:ext uri="{FF2B5EF4-FFF2-40B4-BE49-F238E27FC236}">
                  <a16:creationId xmlns:a16="http://schemas.microsoft.com/office/drawing/2014/main" id="{0E39C31E-223D-F644-322E-7FBBA5649804}"/>
                </a:ext>
              </a:extLst>
            </p:cNvPr>
            <p:cNvCxnSpPr/>
            <p:nvPr/>
          </p:nvCxnSpPr>
          <p:spPr>
            <a:xfrm flipH="1" flipV="1">
              <a:off x="6372225" y="2798689"/>
              <a:ext cx="2276505" cy="1"/>
            </a:xfrm>
            <a:prstGeom prst="line">
              <a:avLst/>
            </a:prstGeom>
            <a:ln w="28575">
              <a:solidFill>
                <a:srgbClr val="5EBEB6"/>
              </a:solidFill>
            </a:ln>
          </p:spPr>
          <p:style>
            <a:lnRef idx="2">
              <a:schemeClr val="accent1"/>
            </a:lnRef>
            <a:fillRef idx="0">
              <a:schemeClr val="accent1"/>
            </a:fillRef>
            <a:effectRef idx="1">
              <a:schemeClr val="accent1"/>
            </a:effectRef>
            <a:fontRef idx="minor">
              <a:schemeClr val="tx1"/>
            </a:fontRef>
          </p:style>
        </p:cxnSp>
        <p:cxnSp>
          <p:nvCxnSpPr>
            <p:cNvPr id="17" name="Conector recto de flecha 16">
              <a:extLst>
                <a:ext uri="{FF2B5EF4-FFF2-40B4-BE49-F238E27FC236}">
                  <a16:creationId xmlns:a16="http://schemas.microsoft.com/office/drawing/2014/main" id="{3815AD9A-86FE-ADED-FD84-FFC1CE35E429}"/>
                </a:ext>
              </a:extLst>
            </p:cNvPr>
            <p:cNvCxnSpPr/>
            <p:nvPr/>
          </p:nvCxnSpPr>
          <p:spPr>
            <a:xfrm>
              <a:off x="6367466" y="2807454"/>
              <a:ext cx="0" cy="345162"/>
            </a:xfrm>
            <a:prstGeom prst="straightConnector1">
              <a:avLst/>
            </a:prstGeom>
            <a:ln w="28575">
              <a:solidFill>
                <a:srgbClr val="5EBEB6"/>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8" name="Conector recto de flecha 17">
            <a:extLst>
              <a:ext uri="{FF2B5EF4-FFF2-40B4-BE49-F238E27FC236}">
                <a16:creationId xmlns:a16="http://schemas.microsoft.com/office/drawing/2014/main" id="{3E735281-379D-22CF-1240-AE30E22C1367}"/>
              </a:ext>
            </a:extLst>
          </p:cNvPr>
          <p:cNvCxnSpPr>
            <a:cxnSpLocks/>
            <a:stCxn id="9" idx="3"/>
          </p:cNvCxnSpPr>
          <p:nvPr/>
        </p:nvCxnSpPr>
        <p:spPr>
          <a:xfrm flipV="1">
            <a:off x="7086535" y="3895406"/>
            <a:ext cx="1152000" cy="1"/>
          </a:xfrm>
          <a:prstGeom prst="straightConnector1">
            <a:avLst/>
          </a:prstGeom>
          <a:ln w="28575">
            <a:solidFill>
              <a:srgbClr val="5EBEB6"/>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ector recto de flecha 18">
            <a:extLst>
              <a:ext uri="{FF2B5EF4-FFF2-40B4-BE49-F238E27FC236}">
                <a16:creationId xmlns:a16="http://schemas.microsoft.com/office/drawing/2014/main" id="{4A53551B-34FF-18E0-7CAA-5A1099E35BA2}"/>
              </a:ext>
            </a:extLst>
          </p:cNvPr>
          <p:cNvCxnSpPr>
            <a:cxnSpLocks/>
            <a:stCxn id="10" idx="3"/>
          </p:cNvCxnSpPr>
          <p:nvPr/>
        </p:nvCxnSpPr>
        <p:spPr>
          <a:xfrm>
            <a:off x="7086534" y="4603262"/>
            <a:ext cx="1440000" cy="0"/>
          </a:xfrm>
          <a:prstGeom prst="straightConnector1">
            <a:avLst/>
          </a:prstGeom>
          <a:ln w="28575">
            <a:solidFill>
              <a:srgbClr val="5EBEB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5481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F630EE-32FF-5A41-8F9B-E73CECDCFAE5}"/>
              </a:ext>
            </a:extLst>
          </p:cNvPr>
          <p:cNvSpPr/>
          <p:nvPr/>
        </p:nvSpPr>
        <p:spPr>
          <a:xfrm>
            <a:off x="-1" y="0"/>
            <a:ext cx="12272211"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2" name="Marcador de contenido 13">
            <a:extLst>
              <a:ext uri="{FF2B5EF4-FFF2-40B4-BE49-F238E27FC236}">
                <a16:creationId xmlns:a16="http://schemas.microsoft.com/office/drawing/2014/main" id="{531DCC4D-624D-1D4C-93AB-A71214F9CEB2}"/>
              </a:ext>
            </a:extLst>
          </p:cNvPr>
          <p:cNvSpPr txBox="1">
            <a:spLocks/>
          </p:cNvSpPr>
          <p:nvPr/>
        </p:nvSpPr>
        <p:spPr>
          <a:xfrm>
            <a:off x="4027181" y="3806765"/>
            <a:ext cx="4217843" cy="192901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400"/>
              </a:spcAft>
              <a:buClr>
                <a:srgbClr val="00477A"/>
              </a:buClr>
              <a:buFont typeface="Arial" panose="020B0604020202020204" pitchFamily="34" charset="0"/>
              <a:buNone/>
            </a:pPr>
            <a:r>
              <a:rPr lang="en-US" dirty="0">
                <a:latin typeface="Helvetica" pitchFamily="2" charset="0"/>
                <a:cs typeface="Calibri" panose="020F0502020204030204" pitchFamily="34" charset="0"/>
              </a:rPr>
              <a:t>In other words, our approach to the matter shows the existence of an </a:t>
            </a:r>
            <a:br>
              <a:rPr lang="en-US" dirty="0">
                <a:latin typeface="Helvetica" pitchFamily="2" charset="0"/>
                <a:cs typeface="Calibri" panose="020F0502020204030204" pitchFamily="34" charset="0"/>
              </a:rPr>
            </a:br>
            <a:r>
              <a:rPr lang="en-US" b="1" dirty="0">
                <a:solidFill>
                  <a:srgbClr val="024679"/>
                </a:solidFill>
                <a:latin typeface="Helvetica" pitchFamily="2" charset="0"/>
                <a:cs typeface="Calibri" panose="020F0502020204030204" pitchFamily="34" charset="0"/>
              </a:rPr>
              <a:t>embryonic market</a:t>
            </a:r>
            <a:r>
              <a:rPr lang="en-US" dirty="0">
                <a:latin typeface="Helvetica" pitchFamily="2" charset="0"/>
                <a:cs typeface="Calibri" panose="020F0502020204030204" pitchFamily="34" charset="0"/>
              </a:rPr>
              <a:t>.</a:t>
            </a:r>
            <a:endParaRPr lang="es-PE" sz="6900" dirty="0">
              <a:latin typeface="Helvetica" pitchFamily="2" charset="0"/>
              <a:cs typeface="Calibri" panose="020F0502020204030204" pitchFamily="34" charset="0"/>
            </a:endParaRPr>
          </a:p>
        </p:txBody>
      </p:sp>
      <p:pic>
        <p:nvPicPr>
          <p:cNvPr id="7" name="Imagen 6">
            <a:extLst>
              <a:ext uri="{FF2B5EF4-FFF2-40B4-BE49-F238E27FC236}">
                <a16:creationId xmlns:a16="http://schemas.microsoft.com/office/drawing/2014/main" id="{B9082159-ED4F-C444-B1BA-F04FD4A36F73}"/>
              </a:ext>
            </a:extLst>
          </p:cNvPr>
          <p:cNvPicPr>
            <a:picLocks noChangeAspect="1"/>
          </p:cNvPicPr>
          <p:nvPr/>
        </p:nvPicPr>
        <p:blipFill>
          <a:blip r:embed="rId3"/>
          <a:stretch>
            <a:fillRect/>
          </a:stretch>
        </p:blipFill>
        <p:spPr>
          <a:xfrm>
            <a:off x="4806571" y="923848"/>
            <a:ext cx="2640237" cy="2640237"/>
          </a:xfrm>
          <a:prstGeom prst="rect">
            <a:avLst/>
          </a:prstGeom>
        </p:spPr>
      </p:pic>
    </p:spTree>
    <p:extLst>
      <p:ext uri="{BB962C8B-B14F-4D97-AF65-F5344CB8AC3E}">
        <p14:creationId xmlns:p14="http://schemas.microsoft.com/office/powerpoint/2010/main" val="1831214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50FFD-19EF-A0B2-5040-A2E4AB35B440}"/>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BD19B1F-FB9B-214A-D2C4-2D9E317FDA7B}"/>
              </a:ext>
            </a:extLst>
          </p:cNvPr>
          <p:cNvSpPr/>
          <p:nvPr/>
        </p:nvSpPr>
        <p:spPr>
          <a:xfrm>
            <a:off x="0" y="-1"/>
            <a:ext cx="12272211"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 name="TextBox 3">
            <a:extLst>
              <a:ext uri="{FF2B5EF4-FFF2-40B4-BE49-F238E27FC236}">
                <a16:creationId xmlns:a16="http://schemas.microsoft.com/office/drawing/2014/main" id="{649557CD-4166-126A-9C82-3E1B8723A37C}"/>
              </a:ext>
            </a:extLst>
          </p:cNvPr>
          <p:cNvSpPr txBox="1"/>
          <p:nvPr/>
        </p:nvSpPr>
        <p:spPr>
          <a:xfrm>
            <a:off x="907228" y="457022"/>
            <a:ext cx="8558499" cy="646331"/>
          </a:xfrm>
          <a:prstGeom prst="rect">
            <a:avLst/>
          </a:prstGeom>
          <a:noFill/>
        </p:spPr>
        <p:txBody>
          <a:bodyPr wrap="square" lIns="0" rIns="0" rtlCol="0">
            <a:spAutoFit/>
          </a:bodyPr>
          <a:lstStyle/>
          <a:p>
            <a:r>
              <a:rPr lang="en-GB" sz="3600" b="1" dirty="0">
                <a:solidFill>
                  <a:srgbClr val="5EBEB6"/>
                </a:solidFill>
                <a:latin typeface="Helvetica" panose="020B0604020202020204" pitchFamily="34" charset="0"/>
                <a:cs typeface="Helvetica" panose="020B0604020202020204" pitchFamily="34" charset="0"/>
              </a:rPr>
              <a:t>MARKET INNOVATION</a:t>
            </a:r>
            <a:endParaRPr lang="en-US" sz="3600" b="1" dirty="0">
              <a:solidFill>
                <a:srgbClr val="5EBEB6"/>
              </a:solidFill>
              <a:latin typeface="Helvetica" panose="020B0604020202020204" pitchFamily="34" charset="0"/>
              <a:cs typeface="Helvetica" panose="020B0604020202020204" pitchFamily="34" charset="0"/>
            </a:endParaRPr>
          </a:p>
        </p:txBody>
      </p:sp>
      <p:pic>
        <p:nvPicPr>
          <p:cNvPr id="4" name="Imagen 3">
            <a:extLst>
              <a:ext uri="{FF2B5EF4-FFF2-40B4-BE49-F238E27FC236}">
                <a16:creationId xmlns:a16="http://schemas.microsoft.com/office/drawing/2014/main" id="{4B72E2D7-76F5-2EE8-CF49-D462E7798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06" y="1778768"/>
            <a:ext cx="1600081" cy="4211403"/>
          </a:xfrm>
          <a:prstGeom prst="rect">
            <a:avLst/>
          </a:prstGeom>
        </p:spPr>
      </p:pic>
      <p:pic>
        <p:nvPicPr>
          <p:cNvPr id="5" name="Imagen 4" descr="Imagen que contiene Diagrama de Venn&#10;&#10;Descripción generada automáticamente">
            <a:extLst>
              <a:ext uri="{FF2B5EF4-FFF2-40B4-BE49-F238E27FC236}">
                <a16:creationId xmlns:a16="http://schemas.microsoft.com/office/drawing/2014/main" id="{AC89F722-978F-A199-AF2D-5E1E034FE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491670" y="1778767"/>
            <a:ext cx="1600081" cy="4211403"/>
          </a:xfrm>
          <a:prstGeom prst="rect">
            <a:avLst/>
          </a:prstGeom>
        </p:spPr>
      </p:pic>
      <p:sp>
        <p:nvSpPr>
          <p:cNvPr id="6" name="Rectángulo: esquinas redondeadas 5">
            <a:extLst>
              <a:ext uri="{FF2B5EF4-FFF2-40B4-BE49-F238E27FC236}">
                <a16:creationId xmlns:a16="http://schemas.microsoft.com/office/drawing/2014/main" id="{BD81DF61-78B3-6B7E-2123-B6BE6165F5E9}"/>
              </a:ext>
            </a:extLst>
          </p:cNvPr>
          <p:cNvSpPr/>
          <p:nvPr/>
        </p:nvSpPr>
        <p:spPr>
          <a:xfrm>
            <a:off x="3623827" y="1456004"/>
            <a:ext cx="1940943" cy="776377"/>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2400" b="1" dirty="0">
                <a:latin typeface="Helvetica" panose="020B0604020202020204" pitchFamily="34" charset="0"/>
                <a:ea typeface="Calibri"/>
                <a:cs typeface="Helvetica" panose="020B0604020202020204" pitchFamily="34" charset="0"/>
              </a:rPr>
              <a:t>DEMAND</a:t>
            </a:r>
            <a:endParaRPr lang="es-ES" sz="2400" b="1" dirty="0">
              <a:latin typeface="Helvetica" panose="020B0604020202020204" pitchFamily="34" charset="0"/>
              <a:cs typeface="Helvetica" panose="020B0604020202020204" pitchFamily="34" charset="0"/>
            </a:endParaRPr>
          </a:p>
        </p:txBody>
      </p:sp>
      <p:sp>
        <p:nvSpPr>
          <p:cNvPr id="8" name="Rectángulo: esquinas redondeadas 7">
            <a:extLst>
              <a:ext uri="{FF2B5EF4-FFF2-40B4-BE49-F238E27FC236}">
                <a16:creationId xmlns:a16="http://schemas.microsoft.com/office/drawing/2014/main" id="{3ADCEC7E-E097-7F82-6111-723EF6BF2430}"/>
              </a:ext>
            </a:extLst>
          </p:cNvPr>
          <p:cNvSpPr/>
          <p:nvPr/>
        </p:nvSpPr>
        <p:spPr>
          <a:xfrm>
            <a:off x="3623826" y="5409778"/>
            <a:ext cx="1940943" cy="776377"/>
          </a:xfrm>
          <a:prstGeom prst="roundRect">
            <a:avLst/>
          </a:prstGeom>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s-ES" sz="2400" b="1">
                <a:latin typeface="Helvetica" panose="020B0604020202020204" pitchFamily="34" charset="0"/>
                <a:ea typeface="Calibri"/>
                <a:cs typeface="Helvetica" panose="020B0604020202020204" pitchFamily="34" charset="0"/>
              </a:rPr>
              <a:t>SUPPLY</a:t>
            </a:r>
            <a:endParaRPr lang="es-ES" sz="2400">
              <a:latin typeface="Helvetica" panose="020B0604020202020204" pitchFamily="34" charset="0"/>
              <a:cs typeface="Helvetica" panose="020B0604020202020204" pitchFamily="34" charset="0"/>
            </a:endParaRPr>
          </a:p>
        </p:txBody>
      </p:sp>
      <p:sp>
        <p:nvSpPr>
          <p:cNvPr id="9" name="Rectángulo: esquinas redondeadas 8">
            <a:extLst>
              <a:ext uri="{FF2B5EF4-FFF2-40B4-BE49-F238E27FC236}">
                <a16:creationId xmlns:a16="http://schemas.microsoft.com/office/drawing/2014/main" id="{7D0174F7-05A1-D9E2-F250-506FFC4179FD}"/>
              </a:ext>
            </a:extLst>
          </p:cNvPr>
          <p:cNvSpPr/>
          <p:nvPr/>
        </p:nvSpPr>
        <p:spPr>
          <a:xfrm rot="16200000">
            <a:off x="705222" y="3569475"/>
            <a:ext cx="1940943" cy="776377"/>
          </a:xfrm>
          <a:prstGeom prst="roundRect">
            <a:avLst/>
          </a:prstGeom>
          <a:solidFill>
            <a:srgbClr val="5EBEB6"/>
          </a:solidFill>
          <a:ln>
            <a:solidFill>
              <a:srgbClr val="5EBEB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400" b="1">
                <a:latin typeface="Helvetica" panose="020B0604020202020204" pitchFamily="34" charset="0"/>
                <a:ea typeface="Calibri"/>
                <a:cs typeface="Helvetica" panose="020B0604020202020204" pitchFamily="34" charset="0"/>
              </a:rPr>
              <a:t>FINANCE</a:t>
            </a:r>
            <a:endParaRPr lang="es-ES" sz="2400">
              <a:latin typeface="Helvetica" panose="020B0604020202020204" pitchFamily="34" charset="0"/>
              <a:cs typeface="Helvetica" panose="020B0604020202020204" pitchFamily="34" charset="0"/>
            </a:endParaRPr>
          </a:p>
        </p:txBody>
      </p:sp>
      <p:sp>
        <p:nvSpPr>
          <p:cNvPr id="10" name="Rectángulo: esquinas redondeadas 9">
            <a:extLst>
              <a:ext uri="{FF2B5EF4-FFF2-40B4-BE49-F238E27FC236}">
                <a16:creationId xmlns:a16="http://schemas.microsoft.com/office/drawing/2014/main" id="{0D1AADEA-8EC8-F422-5BD5-57117470D6E0}"/>
              </a:ext>
            </a:extLst>
          </p:cNvPr>
          <p:cNvSpPr/>
          <p:nvPr/>
        </p:nvSpPr>
        <p:spPr>
          <a:xfrm rot="16200000">
            <a:off x="6329685" y="3385485"/>
            <a:ext cx="2308921" cy="776377"/>
          </a:xfrm>
          <a:prstGeom prst="roundRect">
            <a:avLst/>
          </a:prstGeom>
          <a:solidFill>
            <a:srgbClr val="5EBE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400" b="1" dirty="0">
                <a:latin typeface="Helvetica" panose="020B0604020202020204" pitchFamily="34" charset="0"/>
                <a:ea typeface="Calibri"/>
                <a:cs typeface="Helvetica" panose="020B0604020202020204" pitchFamily="34" charset="0"/>
              </a:rPr>
              <a:t>ACTIVATION</a:t>
            </a:r>
            <a:endParaRPr lang="es-ES" sz="2400" dirty="0">
              <a:latin typeface="Helvetica" panose="020B0604020202020204" pitchFamily="34" charset="0"/>
              <a:cs typeface="Helvetica" panose="020B0604020202020204" pitchFamily="34" charset="0"/>
            </a:endParaRPr>
          </a:p>
        </p:txBody>
      </p:sp>
      <p:sp>
        <p:nvSpPr>
          <p:cNvPr id="11" name="Rectángulo: esquinas redondeadas 10">
            <a:extLst>
              <a:ext uri="{FF2B5EF4-FFF2-40B4-BE49-F238E27FC236}">
                <a16:creationId xmlns:a16="http://schemas.microsoft.com/office/drawing/2014/main" id="{39448A74-09E0-E341-AF49-BD3953F64C33}"/>
              </a:ext>
            </a:extLst>
          </p:cNvPr>
          <p:cNvSpPr/>
          <p:nvPr/>
        </p:nvSpPr>
        <p:spPr>
          <a:xfrm>
            <a:off x="8919387" y="3164770"/>
            <a:ext cx="546340" cy="531962"/>
          </a:xfrm>
          <a:prstGeom prst="roundRect">
            <a:avLst/>
          </a:prstGeom>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endParaRPr lang="es-ES" b="1">
              <a:latin typeface="Helvetica" panose="020B0604020202020204" pitchFamily="34" charset="0"/>
              <a:ea typeface="Calibri"/>
              <a:cs typeface="Helvetica" panose="020B0604020202020204" pitchFamily="34" charset="0"/>
            </a:endParaRPr>
          </a:p>
        </p:txBody>
      </p:sp>
      <p:sp>
        <p:nvSpPr>
          <p:cNvPr id="12" name="Rectángulo: esquinas redondeadas 11">
            <a:extLst>
              <a:ext uri="{FF2B5EF4-FFF2-40B4-BE49-F238E27FC236}">
                <a16:creationId xmlns:a16="http://schemas.microsoft.com/office/drawing/2014/main" id="{F65B806B-4B62-7E78-AE6C-94B10FAE3E24}"/>
              </a:ext>
            </a:extLst>
          </p:cNvPr>
          <p:cNvSpPr/>
          <p:nvPr/>
        </p:nvSpPr>
        <p:spPr>
          <a:xfrm>
            <a:off x="8919387" y="3883639"/>
            <a:ext cx="546340" cy="531962"/>
          </a:xfrm>
          <a:prstGeom prst="roundRect">
            <a:avLst/>
          </a:prstGeom>
          <a:solidFill>
            <a:srgbClr val="5EBE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ES" b="1">
              <a:latin typeface="Helvetica" panose="020B0604020202020204" pitchFamily="34" charset="0"/>
              <a:ea typeface="Calibri"/>
              <a:cs typeface="Helvetica" panose="020B0604020202020204" pitchFamily="34" charset="0"/>
            </a:endParaRPr>
          </a:p>
        </p:txBody>
      </p:sp>
      <p:sp>
        <p:nvSpPr>
          <p:cNvPr id="13" name="CuadroTexto 12">
            <a:extLst>
              <a:ext uri="{FF2B5EF4-FFF2-40B4-BE49-F238E27FC236}">
                <a16:creationId xmlns:a16="http://schemas.microsoft.com/office/drawing/2014/main" id="{815C4E5A-74A0-68D8-B0BC-9D220D826DA8}"/>
              </a:ext>
            </a:extLst>
          </p:cNvPr>
          <p:cNvSpPr txBox="1"/>
          <p:nvPr/>
        </p:nvSpPr>
        <p:spPr>
          <a:xfrm>
            <a:off x="9517278" y="3244334"/>
            <a:ext cx="1743075" cy="369332"/>
          </a:xfrm>
          <a:prstGeom prst="rect">
            <a:avLst/>
          </a:prstGeom>
          <a:noFill/>
        </p:spPr>
        <p:txBody>
          <a:bodyPr wrap="square" rtlCol="0">
            <a:spAutoFit/>
          </a:bodyPr>
          <a:lstStyle/>
          <a:p>
            <a:r>
              <a:rPr lang="es-ES" b="1" dirty="0">
                <a:latin typeface="Helvetica" panose="020B0604020202020204" pitchFamily="34" charset="0"/>
                <a:cs typeface="Helvetica" panose="020B0604020202020204" pitchFamily="34" charset="0"/>
              </a:rPr>
              <a:t>ACTORS</a:t>
            </a:r>
            <a:endParaRPr lang="es-PE" b="1" dirty="0">
              <a:latin typeface="Helvetica" panose="020B0604020202020204" pitchFamily="34" charset="0"/>
              <a:cs typeface="Helvetica" panose="020B0604020202020204" pitchFamily="34" charset="0"/>
            </a:endParaRPr>
          </a:p>
        </p:txBody>
      </p:sp>
      <p:sp>
        <p:nvSpPr>
          <p:cNvPr id="14" name="CuadroTexto 13">
            <a:extLst>
              <a:ext uri="{FF2B5EF4-FFF2-40B4-BE49-F238E27FC236}">
                <a16:creationId xmlns:a16="http://schemas.microsoft.com/office/drawing/2014/main" id="{1F14EA9F-5831-98B7-BEDC-77EC8541C948}"/>
              </a:ext>
            </a:extLst>
          </p:cNvPr>
          <p:cNvSpPr txBox="1"/>
          <p:nvPr/>
        </p:nvSpPr>
        <p:spPr>
          <a:xfrm>
            <a:off x="9466489" y="3962063"/>
            <a:ext cx="1743075" cy="369332"/>
          </a:xfrm>
          <a:prstGeom prst="rect">
            <a:avLst/>
          </a:prstGeom>
          <a:noFill/>
        </p:spPr>
        <p:txBody>
          <a:bodyPr wrap="square" rtlCol="0">
            <a:spAutoFit/>
          </a:bodyPr>
          <a:lstStyle/>
          <a:p>
            <a:r>
              <a:rPr lang="es-ES" b="1">
                <a:latin typeface="Helvetica" panose="020B0604020202020204" pitchFamily="34" charset="0"/>
                <a:cs typeface="Helvetica" panose="020B0604020202020204" pitchFamily="34" charset="0"/>
              </a:rPr>
              <a:t>ENABLERS</a:t>
            </a:r>
            <a:endParaRPr lang="es-PE" b="1">
              <a:latin typeface="Helvetica" panose="020B0604020202020204" pitchFamily="34" charset="0"/>
              <a:cs typeface="Helvetica" panose="020B0604020202020204" pitchFamily="34" charset="0"/>
            </a:endParaRPr>
          </a:p>
        </p:txBody>
      </p:sp>
      <p:sp>
        <p:nvSpPr>
          <p:cNvPr id="15" name="Rectángulo: esquinas redondeadas 14">
            <a:extLst>
              <a:ext uri="{FF2B5EF4-FFF2-40B4-BE49-F238E27FC236}">
                <a16:creationId xmlns:a16="http://schemas.microsoft.com/office/drawing/2014/main" id="{E0BEC82C-F384-2F1A-B238-7451AEEB6085}"/>
              </a:ext>
            </a:extLst>
          </p:cNvPr>
          <p:cNvSpPr/>
          <p:nvPr/>
        </p:nvSpPr>
        <p:spPr>
          <a:xfrm>
            <a:off x="3335760" y="3249191"/>
            <a:ext cx="2509869" cy="1031559"/>
          </a:xfrm>
          <a:prstGeom prst="roundRect">
            <a:avLst/>
          </a:prstGeom>
          <a:ln/>
        </p:spPr>
        <p:style>
          <a:lnRef idx="3">
            <a:schemeClr val="lt1"/>
          </a:lnRef>
          <a:fillRef idx="1">
            <a:schemeClr val="accent3"/>
          </a:fillRef>
          <a:effectRef idx="1">
            <a:schemeClr val="accent3"/>
          </a:effectRef>
          <a:fontRef idx="minor">
            <a:schemeClr val="lt1"/>
          </a:fontRef>
        </p:style>
        <p:txBody>
          <a:bodyPr lIns="91440" tIns="45720" rIns="91440" bIns="45720" rtlCol="0" anchor="ctr"/>
          <a:lstStyle/>
          <a:p>
            <a:pPr algn="ctr"/>
            <a:r>
              <a:rPr lang="es-ES" sz="2200" dirty="0" err="1">
                <a:solidFill>
                  <a:schemeClr val="bg1"/>
                </a:solidFill>
                <a:latin typeface="Helvetica" panose="020B0604020202020204" pitchFamily="34" charset="0"/>
                <a:ea typeface="+mn-lt"/>
                <a:cs typeface="Helvetica" panose="020B0604020202020204" pitchFamily="34" charset="0"/>
              </a:rPr>
              <a:t>Reinforcement</a:t>
            </a:r>
            <a:r>
              <a:rPr lang="es-ES" sz="2200" dirty="0">
                <a:solidFill>
                  <a:schemeClr val="bg1"/>
                </a:solidFill>
                <a:latin typeface="Helvetica" panose="020B0604020202020204" pitchFamily="34" charset="0"/>
                <a:ea typeface="+mn-lt"/>
                <a:cs typeface="Helvetica" panose="020B0604020202020204" pitchFamily="34" charset="0"/>
              </a:rPr>
              <a:t> </a:t>
            </a:r>
            <a:r>
              <a:rPr lang="es-ES" sz="2200" dirty="0" err="1">
                <a:solidFill>
                  <a:schemeClr val="bg1"/>
                </a:solidFill>
                <a:latin typeface="Helvetica" panose="020B0604020202020204" pitchFamily="34" charset="0"/>
                <a:ea typeface="+mn-lt"/>
                <a:cs typeface="Helvetica" panose="020B0604020202020204" pitchFamily="34" charset="0"/>
              </a:rPr>
              <a:t>Solutions</a:t>
            </a:r>
            <a:endParaRPr lang="es-ES" sz="2200" b="1" dirty="0" err="1">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1021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50676-03D1-1022-DDF8-9BC369E113DD}"/>
            </a:ext>
          </a:extLst>
        </p:cNvPr>
        <p:cNvGrpSpPr/>
        <p:nvPr/>
      </p:nvGrpSpPr>
      <p:grpSpPr>
        <a:xfrm>
          <a:off x="0" y="0"/>
          <a:ext cx="0" cy="0"/>
          <a:chOff x="0" y="0"/>
          <a:chExt cx="0" cy="0"/>
        </a:xfrm>
      </p:grpSpPr>
      <p:sp>
        <p:nvSpPr>
          <p:cNvPr id="31" name="Rectángulo 30">
            <a:extLst>
              <a:ext uri="{FF2B5EF4-FFF2-40B4-BE49-F238E27FC236}">
                <a16:creationId xmlns:a16="http://schemas.microsoft.com/office/drawing/2014/main" id="{AB90DF3F-B13D-C64E-68F1-CCCBDAE835C6}"/>
              </a:ext>
            </a:extLst>
          </p:cNvPr>
          <p:cNvSpPr/>
          <p:nvPr/>
        </p:nvSpPr>
        <p:spPr>
          <a:xfrm>
            <a:off x="4092" y="2987189"/>
            <a:ext cx="4062636" cy="774563"/>
          </a:xfrm>
          <a:prstGeom prst="rect">
            <a:avLst/>
          </a:prstGeom>
          <a:solidFill>
            <a:srgbClr val="02467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Rectángulo 6">
            <a:extLst>
              <a:ext uri="{FF2B5EF4-FFF2-40B4-BE49-F238E27FC236}">
                <a16:creationId xmlns:a16="http://schemas.microsoft.com/office/drawing/2014/main" id="{0FEE08C6-0875-3B73-5351-FEA6FB02E58C}"/>
              </a:ext>
            </a:extLst>
          </p:cNvPr>
          <p:cNvSpPr/>
          <p:nvPr/>
        </p:nvSpPr>
        <p:spPr>
          <a:xfrm>
            <a:off x="4066049" y="0"/>
            <a:ext cx="4064399" cy="6858001"/>
          </a:xfrm>
          <a:prstGeom prst="rect">
            <a:avLst/>
          </a:prstGeom>
          <a:solidFill>
            <a:srgbClr val="5EBEB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Rectángulo 4">
            <a:extLst>
              <a:ext uri="{FF2B5EF4-FFF2-40B4-BE49-F238E27FC236}">
                <a16:creationId xmlns:a16="http://schemas.microsoft.com/office/drawing/2014/main" id="{FEDE5E97-5060-80DA-5E7E-E6827AE19AB7}"/>
              </a:ext>
            </a:extLst>
          </p:cNvPr>
          <p:cNvSpPr/>
          <p:nvPr/>
        </p:nvSpPr>
        <p:spPr>
          <a:xfrm>
            <a:off x="8126636" y="-1435"/>
            <a:ext cx="4062636" cy="6858001"/>
          </a:xfrm>
          <a:prstGeom prst="rect">
            <a:avLst/>
          </a:prstGeom>
          <a:solidFill>
            <a:srgbClr val="ACB6B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 name="Rectángulo 1">
            <a:extLst>
              <a:ext uri="{FF2B5EF4-FFF2-40B4-BE49-F238E27FC236}">
                <a16:creationId xmlns:a16="http://schemas.microsoft.com/office/drawing/2014/main" id="{8A264DA0-D572-E097-1975-0486368DFB11}"/>
              </a:ext>
            </a:extLst>
          </p:cNvPr>
          <p:cNvSpPr/>
          <p:nvPr/>
        </p:nvSpPr>
        <p:spPr>
          <a:xfrm>
            <a:off x="0" y="0"/>
            <a:ext cx="4064399" cy="6858001"/>
          </a:xfrm>
          <a:prstGeom prst="rect">
            <a:avLst/>
          </a:prstGeom>
          <a:solidFill>
            <a:srgbClr val="02467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7" name="Rectángulo 26">
            <a:extLst>
              <a:ext uri="{FF2B5EF4-FFF2-40B4-BE49-F238E27FC236}">
                <a16:creationId xmlns:a16="http://schemas.microsoft.com/office/drawing/2014/main" id="{EE8B11EA-A248-2091-8456-CC793312D3F2}"/>
              </a:ext>
            </a:extLst>
          </p:cNvPr>
          <p:cNvSpPr/>
          <p:nvPr/>
        </p:nvSpPr>
        <p:spPr>
          <a:xfrm>
            <a:off x="3664384" y="5396401"/>
            <a:ext cx="4874400" cy="1461599"/>
          </a:xfrm>
          <a:prstGeom prst="rect">
            <a:avLst/>
          </a:prstGeom>
          <a:solidFill>
            <a:srgbClr val="5EB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60" name="Imagen 59">
            <a:extLst>
              <a:ext uri="{FF2B5EF4-FFF2-40B4-BE49-F238E27FC236}">
                <a16:creationId xmlns:a16="http://schemas.microsoft.com/office/drawing/2014/main" id="{BEEEF973-95D7-9576-0295-8160A08B12E1}"/>
              </a:ext>
            </a:extLst>
          </p:cNvPr>
          <p:cNvPicPr>
            <a:picLocks noChangeAspect="1"/>
          </p:cNvPicPr>
          <p:nvPr/>
        </p:nvPicPr>
        <p:blipFill>
          <a:blip r:embed="rId3"/>
          <a:stretch>
            <a:fillRect/>
          </a:stretch>
        </p:blipFill>
        <p:spPr>
          <a:xfrm rot="10800000">
            <a:off x="7718872" y="5397578"/>
            <a:ext cx="4470400" cy="1460500"/>
          </a:xfrm>
          <a:prstGeom prst="rect">
            <a:avLst/>
          </a:prstGeom>
        </p:spPr>
      </p:pic>
      <p:sp>
        <p:nvSpPr>
          <p:cNvPr id="30" name="Rectángulo 29">
            <a:extLst>
              <a:ext uri="{FF2B5EF4-FFF2-40B4-BE49-F238E27FC236}">
                <a16:creationId xmlns:a16="http://schemas.microsoft.com/office/drawing/2014/main" id="{83D8F9D2-5702-6994-19AE-B3E8306DC4DD}"/>
              </a:ext>
            </a:extLst>
          </p:cNvPr>
          <p:cNvSpPr/>
          <p:nvPr/>
        </p:nvSpPr>
        <p:spPr>
          <a:xfrm>
            <a:off x="0" y="1259595"/>
            <a:ext cx="4066728" cy="774563"/>
          </a:xfrm>
          <a:prstGeom prst="rect">
            <a:avLst/>
          </a:prstGeom>
          <a:solidFill>
            <a:srgbClr val="02467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2" name="Marcador de contenido 13">
            <a:extLst>
              <a:ext uri="{FF2B5EF4-FFF2-40B4-BE49-F238E27FC236}">
                <a16:creationId xmlns:a16="http://schemas.microsoft.com/office/drawing/2014/main" id="{0556AC45-99D1-8D56-04CF-9E7E300CE68B}"/>
              </a:ext>
            </a:extLst>
          </p:cNvPr>
          <p:cNvSpPr txBox="1">
            <a:spLocks/>
          </p:cNvSpPr>
          <p:nvPr/>
        </p:nvSpPr>
        <p:spPr>
          <a:xfrm>
            <a:off x="690216" y="212765"/>
            <a:ext cx="2539874" cy="634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400"/>
              </a:spcAft>
              <a:buClr>
                <a:srgbClr val="00477A"/>
              </a:buClr>
              <a:buFont typeface="Arial" panose="020B0604020202020204" pitchFamily="34" charset="0"/>
              <a:buNone/>
            </a:pPr>
            <a:r>
              <a:rPr lang="en-US" sz="2600" b="1" dirty="0">
                <a:solidFill>
                  <a:srgbClr val="024679"/>
                </a:solidFill>
                <a:latin typeface="Helvetica" pitchFamily="2" charset="0"/>
                <a:cs typeface="Calibri" panose="020F0502020204030204" pitchFamily="34" charset="0"/>
              </a:rPr>
              <a:t>Supply</a:t>
            </a:r>
            <a:endParaRPr lang="es-PE" sz="2600" dirty="0">
              <a:latin typeface="Helvetica" pitchFamily="2" charset="0"/>
              <a:cs typeface="Calibri" panose="020F0502020204030204" pitchFamily="34" charset="0"/>
            </a:endParaRPr>
          </a:p>
        </p:txBody>
      </p:sp>
      <p:pic>
        <p:nvPicPr>
          <p:cNvPr id="58" name="Imagen 57">
            <a:extLst>
              <a:ext uri="{FF2B5EF4-FFF2-40B4-BE49-F238E27FC236}">
                <a16:creationId xmlns:a16="http://schemas.microsoft.com/office/drawing/2014/main" id="{466A1B46-1FB8-A750-C649-0474A1E51F23}"/>
              </a:ext>
            </a:extLst>
          </p:cNvPr>
          <p:cNvPicPr>
            <a:picLocks noChangeAspect="1"/>
          </p:cNvPicPr>
          <p:nvPr/>
        </p:nvPicPr>
        <p:blipFill>
          <a:blip r:embed="rId4"/>
          <a:stretch>
            <a:fillRect/>
          </a:stretch>
        </p:blipFill>
        <p:spPr>
          <a:xfrm>
            <a:off x="2420" y="5396066"/>
            <a:ext cx="4470400" cy="1460500"/>
          </a:xfrm>
          <a:prstGeom prst="rect">
            <a:avLst/>
          </a:prstGeom>
        </p:spPr>
      </p:pic>
      <p:sp>
        <p:nvSpPr>
          <p:cNvPr id="8" name="Marcador de contenido 13">
            <a:extLst>
              <a:ext uri="{FF2B5EF4-FFF2-40B4-BE49-F238E27FC236}">
                <a16:creationId xmlns:a16="http://schemas.microsoft.com/office/drawing/2014/main" id="{DC17BC99-DED3-BBE0-466F-B3FF8E6A8B6B}"/>
              </a:ext>
            </a:extLst>
          </p:cNvPr>
          <p:cNvSpPr txBox="1">
            <a:spLocks/>
          </p:cNvSpPr>
          <p:nvPr/>
        </p:nvSpPr>
        <p:spPr>
          <a:xfrm>
            <a:off x="4545586" y="212765"/>
            <a:ext cx="3099464" cy="634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400"/>
              </a:spcAft>
              <a:buClr>
                <a:srgbClr val="00477A"/>
              </a:buClr>
              <a:buFont typeface="Arial" panose="020B0604020202020204" pitchFamily="34" charset="0"/>
              <a:buNone/>
            </a:pPr>
            <a:r>
              <a:rPr lang="en-US" sz="2600" b="1" dirty="0">
                <a:solidFill>
                  <a:srgbClr val="5EBEB6"/>
                </a:solidFill>
                <a:latin typeface="Helvetica" pitchFamily="2" charset="0"/>
                <a:cs typeface="Calibri" panose="020F0502020204030204" pitchFamily="34" charset="0"/>
              </a:rPr>
              <a:t>Supply + Demand</a:t>
            </a:r>
            <a:endParaRPr lang="es-PE" sz="2600" dirty="0">
              <a:solidFill>
                <a:srgbClr val="5EBEB6"/>
              </a:solidFill>
              <a:latin typeface="Helvetica" pitchFamily="2" charset="0"/>
              <a:cs typeface="Calibri" panose="020F0502020204030204" pitchFamily="34" charset="0"/>
            </a:endParaRPr>
          </a:p>
        </p:txBody>
      </p:sp>
      <p:sp>
        <p:nvSpPr>
          <p:cNvPr id="9" name="Marcador de contenido 13">
            <a:extLst>
              <a:ext uri="{FF2B5EF4-FFF2-40B4-BE49-F238E27FC236}">
                <a16:creationId xmlns:a16="http://schemas.microsoft.com/office/drawing/2014/main" id="{B84EFD92-21BF-A631-8BAA-75D487EAB67D}"/>
              </a:ext>
            </a:extLst>
          </p:cNvPr>
          <p:cNvSpPr txBox="1">
            <a:spLocks/>
          </p:cNvSpPr>
          <p:nvPr/>
        </p:nvSpPr>
        <p:spPr>
          <a:xfrm>
            <a:off x="8888017" y="212765"/>
            <a:ext cx="2539874" cy="634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400"/>
              </a:spcAft>
              <a:buClr>
                <a:srgbClr val="00477A"/>
              </a:buClr>
              <a:buFont typeface="Arial" panose="020B0604020202020204" pitchFamily="34" charset="0"/>
              <a:buNone/>
            </a:pPr>
            <a:r>
              <a:rPr lang="en-US" sz="2600" b="1" dirty="0">
                <a:solidFill>
                  <a:srgbClr val="6D7D88"/>
                </a:solidFill>
                <a:latin typeface="Helvetica" pitchFamily="2" charset="0"/>
                <a:cs typeface="Calibri" panose="020F0502020204030204" pitchFamily="34" charset="0"/>
              </a:rPr>
              <a:t>Demand</a:t>
            </a:r>
            <a:endParaRPr lang="es-PE" sz="2600" dirty="0">
              <a:solidFill>
                <a:srgbClr val="6D7D88"/>
              </a:solidFill>
              <a:latin typeface="Helvetica" pitchFamily="2" charset="0"/>
              <a:cs typeface="Calibri" panose="020F0502020204030204" pitchFamily="34" charset="0"/>
            </a:endParaRPr>
          </a:p>
        </p:txBody>
      </p:sp>
      <p:sp>
        <p:nvSpPr>
          <p:cNvPr id="10" name="Marcador de contenido 13">
            <a:extLst>
              <a:ext uri="{FF2B5EF4-FFF2-40B4-BE49-F238E27FC236}">
                <a16:creationId xmlns:a16="http://schemas.microsoft.com/office/drawing/2014/main" id="{5567612C-2323-B915-890C-A357073A7F41}"/>
              </a:ext>
            </a:extLst>
          </p:cNvPr>
          <p:cNvSpPr txBox="1">
            <a:spLocks/>
          </p:cNvSpPr>
          <p:nvPr/>
        </p:nvSpPr>
        <p:spPr>
          <a:xfrm>
            <a:off x="248078" y="1348139"/>
            <a:ext cx="1606293" cy="620356"/>
          </a:xfrm>
          <a:prstGeom prst="rect">
            <a:avLst/>
          </a:prstGeom>
          <a:ln w="12700">
            <a:solidFill>
              <a:schemeClr val="accent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b="1" dirty="0">
                <a:solidFill>
                  <a:srgbClr val="024679"/>
                </a:solidFill>
                <a:latin typeface="Helvetica" pitchFamily="2" charset="0"/>
                <a:cs typeface="Calibri" panose="020F0502020204030204" pitchFamily="34" charset="0"/>
              </a:rPr>
              <a:t>Diagnosis</a:t>
            </a:r>
            <a:br>
              <a:rPr lang="en-US" sz="1600" b="1" dirty="0">
                <a:solidFill>
                  <a:srgbClr val="024679"/>
                </a:solidFill>
                <a:latin typeface="Helvetica" pitchFamily="2" charset="0"/>
                <a:cs typeface="Calibri" panose="020F0502020204030204" pitchFamily="34" charset="0"/>
              </a:rPr>
            </a:br>
            <a:r>
              <a:rPr lang="en-US" sz="1600" b="1" dirty="0">
                <a:solidFill>
                  <a:srgbClr val="024679"/>
                </a:solidFill>
                <a:latin typeface="Helvetica" pitchFamily="2" charset="0"/>
                <a:cs typeface="Calibri" panose="020F0502020204030204" pitchFamily="34" charset="0"/>
              </a:rPr>
              <a:t>tool</a:t>
            </a:r>
            <a:endParaRPr lang="es-PE" sz="1600" b="1" dirty="0">
              <a:latin typeface="Helvetica" pitchFamily="2" charset="0"/>
              <a:cs typeface="Calibri" panose="020F0502020204030204" pitchFamily="34" charset="0"/>
            </a:endParaRPr>
          </a:p>
        </p:txBody>
      </p:sp>
      <p:sp>
        <p:nvSpPr>
          <p:cNvPr id="11" name="Marcador de contenido 13">
            <a:extLst>
              <a:ext uri="{FF2B5EF4-FFF2-40B4-BE49-F238E27FC236}">
                <a16:creationId xmlns:a16="http://schemas.microsoft.com/office/drawing/2014/main" id="{AD63006D-38AA-A1C2-0B0E-4E7F6CD372DC}"/>
              </a:ext>
            </a:extLst>
          </p:cNvPr>
          <p:cNvSpPr txBox="1">
            <a:spLocks/>
          </p:cNvSpPr>
          <p:nvPr/>
        </p:nvSpPr>
        <p:spPr>
          <a:xfrm>
            <a:off x="2379995" y="1348139"/>
            <a:ext cx="1564289" cy="620356"/>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dirty="0">
                <a:solidFill>
                  <a:srgbClr val="024679"/>
                </a:solidFill>
                <a:latin typeface="Helvetica" pitchFamily="2" charset="0"/>
                <a:cs typeface="Calibri" panose="020F0502020204030204" pitchFamily="34" charset="0"/>
              </a:rPr>
              <a:t>By master builder</a:t>
            </a:r>
            <a:endParaRPr lang="es-PE" sz="1600" dirty="0">
              <a:latin typeface="Helvetica" pitchFamily="2" charset="0"/>
              <a:cs typeface="Calibri" panose="020F0502020204030204" pitchFamily="34" charset="0"/>
            </a:endParaRPr>
          </a:p>
        </p:txBody>
      </p:sp>
      <p:sp>
        <p:nvSpPr>
          <p:cNvPr id="12" name="Marcador de contenido 13">
            <a:extLst>
              <a:ext uri="{FF2B5EF4-FFF2-40B4-BE49-F238E27FC236}">
                <a16:creationId xmlns:a16="http://schemas.microsoft.com/office/drawing/2014/main" id="{A2493A71-52A5-6E1B-4152-5C5E5C41B9D5}"/>
              </a:ext>
            </a:extLst>
          </p:cNvPr>
          <p:cNvSpPr txBox="1">
            <a:spLocks/>
          </p:cNvSpPr>
          <p:nvPr/>
        </p:nvSpPr>
        <p:spPr>
          <a:xfrm>
            <a:off x="248078" y="2152278"/>
            <a:ext cx="1606294" cy="620356"/>
          </a:xfrm>
          <a:prstGeom prst="rect">
            <a:avLst/>
          </a:prstGeom>
          <a:ln w="12700">
            <a:solidFill>
              <a:schemeClr val="accent1"/>
            </a:solidFill>
          </a:ln>
        </p:spPr>
        <p:txBody>
          <a:bodyPr vert="horz" lIns="91440" tIns="45720" rIns="91440" bIns="45720" rtlCol="0" anchor="ctr" anchorCtr="0">
            <a:noAutofit/>
          </a:bodyPr>
          <a:lstStyle>
            <a:defPPr>
              <a:defRPr lang="es-PE"/>
            </a:defPPr>
            <a:lvl1pPr indent="0" algn="ctr">
              <a:lnSpc>
                <a:spcPct val="100000"/>
              </a:lnSpc>
              <a:spcBef>
                <a:spcPts val="0"/>
              </a:spcBef>
              <a:spcAft>
                <a:spcPts val="400"/>
              </a:spcAft>
              <a:buClr>
                <a:srgbClr val="00477A"/>
              </a:buClr>
              <a:buFont typeface="Arial" panose="020B0604020202020204" pitchFamily="34" charset="0"/>
              <a:buNone/>
              <a:defRPr sz="1600" b="1">
                <a:solidFill>
                  <a:srgbClr val="024679"/>
                </a:solidFill>
                <a:latin typeface="Helvetica" pitchFamily="2"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Reinforcement solutions</a:t>
            </a:r>
            <a:endParaRPr lang="es-PE" dirty="0"/>
          </a:p>
        </p:txBody>
      </p:sp>
      <p:sp>
        <p:nvSpPr>
          <p:cNvPr id="13" name="Marcador de contenido 13">
            <a:extLst>
              <a:ext uri="{FF2B5EF4-FFF2-40B4-BE49-F238E27FC236}">
                <a16:creationId xmlns:a16="http://schemas.microsoft.com/office/drawing/2014/main" id="{1F1D3D4D-7CF6-EBF7-4744-A6AD2EE2BA47}"/>
              </a:ext>
            </a:extLst>
          </p:cNvPr>
          <p:cNvSpPr txBox="1">
            <a:spLocks/>
          </p:cNvSpPr>
          <p:nvPr/>
        </p:nvSpPr>
        <p:spPr>
          <a:xfrm>
            <a:off x="2379995" y="2057804"/>
            <a:ext cx="1564290" cy="809305"/>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dirty="0">
                <a:solidFill>
                  <a:srgbClr val="024679"/>
                </a:solidFill>
                <a:latin typeface="Helvetica" pitchFamily="2" charset="0"/>
                <a:cs typeface="Calibri" panose="020F0502020204030204" pitchFamily="34" charset="0"/>
              </a:rPr>
              <a:t>Progressive</a:t>
            </a:r>
            <a:br>
              <a:rPr lang="en-US" sz="1600" dirty="0">
                <a:solidFill>
                  <a:srgbClr val="024679"/>
                </a:solidFill>
                <a:latin typeface="Helvetica" pitchFamily="2" charset="0"/>
                <a:cs typeface="Calibri" panose="020F0502020204030204" pitchFamily="34" charset="0"/>
              </a:rPr>
            </a:br>
            <a:r>
              <a:rPr lang="en-US" sz="1600" dirty="0">
                <a:solidFill>
                  <a:srgbClr val="024679"/>
                </a:solidFill>
                <a:latin typeface="Helvetica" pitchFamily="2" charset="0"/>
                <a:cs typeface="Calibri" panose="020F0502020204030204" pitchFamily="34" charset="0"/>
              </a:rPr>
              <a:t>Low cost</a:t>
            </a:r>
            <a:br>
              <a:rPr lang="en-US" sz="1600" dirty="0">
                <a:solidFill>
                  <a:srgbClr val="024679"/>
                </a:solidFill>
                <a:latin typeface="Helvetica" pitchFamily="2" charset="0"/>
                <a:cs typeface="Calibri" panose="020F0502020204030204" pitchFamily="34" charset="0"/>
              </a:rPr>
            </a:br>
            <a:r>
              <a:rPr lang="en-US" sz="1600" dirty="0">
                <a:solidFill>
                  <a:srgbClr val="024679"/>
                </a:solidFill>
                <a:latin typeface="Helvetica" pitchFamily="2" charset="0"/>
                <a:cs typeface="Calibri" panose="020F0502020204030204" pitchFamily="34" charset="0"/>
              </a:rPr>
              <a:t>Specific</a:t>
            </a:r>
            <a:endParaRPr lang="es-PE" sz="1600" dirty="0">
              <a:latin typeface="Helvetica" pitchFamily="2" charset="0"/>
              <a:cs typeface="Calibri" panose="020F0502020204030204" pitchFamily="34" charset="0"/>
            </a:endParaRPr>
          </a:p>
        </p:txBody>
      </p:sp>
      <p:cxnSp>
        <p:nvCxnSpPr>
          <p:cNvPr id="14" name="Conector recto de flecha 13">
            <a:extLst>
              <a:ext uri="{FF2B5EF4-FFF2-40B4-BE49-F238E27FC236}">
                <a16:creationId xmlns:a16="http://schemas.microsoft.com/office/drawing/2014/main" id="{AC2523D5-E012-3B66-2EAE-A3027182B913}"/>
              </a:ext>
            </a:extLst>
          </p:cNvPr>
          <p:cNvCxnSpPr>
            <a:cxnSpLocks/>
          </p:cNvCxnSpPr>
          <p:nvPr/>
        </p:nvCxnSpPr>
        <p:spPr>
          <a:xfrm>
            <a:off x="1941457" y="2480215"/>
            <a:ext cx="355600" cy="0"/>
          </a:xfrm>
          <a:prstGeom prst="straightConnector1">
            <a:avLst/>
          </a:prstGeom>
          <a:ln w="50800">
            <a:solidFill>
              <a:srgbClr val="024679"/>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02EA4321-5672-FB99-CF4C-57A695F820A9}"/>
              </a:ext>
            </a:extLst>
          </p:cNvPr>
          <p:cNvCxnSpPr>
            <a:cxnSpLocks/>
          </p:cNvCxnSpPr>
          <p:nvPr/>
        </p:nvCxnSpPr>
        <p:spPr>
          <a:xfrm>
            <a:off x="1941457" y="1646913"/>
            <a:ext cx="355600" cy="0"/>
          </a:xfrm>
          <a:prstGeom prst="straightConnector1">
            <a:avLst/>
          </a:prstGeom>
          <a:ln w="50800">
            <a:solidFill>
              <a:srgbClr val="024679"/>
            </a:solidFill>
            <a:tailEnd type="triangle"/>
          </a:ln>
        </p:spPr>
        <p:style>
          <a:lnRef idx="1">
            <a:schemeClr val="accent1"/>
          </a:lnRef>
          <a:fillRef idx="0">
            <a:schemeClr val="accent1"/>
          </a:fillRef>
          <a:effectRef idx="0">
            <a:schemeClr val="accent1"/>
          </a:effectRef>
          <a:fontRef idx="minor">
            <a:schemeClr val="tx1"/>
          </a:fontRef>
        </p:style>
      </p:cxnSp>
      <p:sp>
        <p:nvSpPr>
          <p:cNvPr id="17" name="Marcador de contenido 13">
            <a:extLst>
              <a:ext uri="{FF2B5EF4-FFF2-40B4-BE49-F238E27FC236}">
                <a16:creationId xmlns:a16="http://schemas.microsoft.com/office/drawing/2014/main" id="{A7DEBC08-FD85-B9AD-F5B5-BB33C3BB5D49}"/>
              </a:ext>
            </a:extLst>
          </p:cNvPr>
          <p:cNvSpPr txBox="1">
            <a:spLocks/>
          </p:cNvSpPr>
          <p:nvPr/>
        </p:nvSpPr>
        <p:spPr>
          <a:xfrm>
            <a:off x="121079" y="3053783"/>
            <a:ext cx="1819014" cy="620356"/>
          </a:xfrm>
          <a:prstGeom prst="rect">
            <a:avLst/>
          </a:prstGeom>
          <a:ln w="12700">
            <a:solidFill>
              <a:schemeClr val="accent1"/>
            </a:solidFill>
          </a:ln>
        </p:spPr>
        <p:txBody>
          <a:bodyPr vert="horz" lIns="91440" tIns="45720" rIns="91440" bIns="45720" rtlCol="0" anchor="ctr" anchorCtr="0">
            <a:noAutofit/>
          </a:bodyPr>
          <a:lstStyle>
            <a:defPPr>
              <a:defRPr lang="es-PE"/>
            </a:defPPr>
            <a:lvl1pPr indent="0" algn="ctr">
              <a:lnSpc>
                <a:spcPct val="100000"/>
              </a:lnSpc>
              <a:spcBef>
                <a:spcPts val="0"/>
              </a:spcBef>
              <a:spcAft>
                <a:spcPts val="400"/>
              </a:spcAft>
              <a:buClr>
                <a:srgbClr val="00477A"/>
              </a:buClr>
              <a:buFont typeface="Arial" panose="020B0604020202020204" pitchFamily="34" charset="0"/>
              <a:buNone/>
              <a:defRPr sz="1600" b="1">
                <a:solidFill>
                  <a:srgbClr val="024679"/>
                </a:solidFill>
                <a:latin typeface="Helvetica" pitchFamily="2"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Training for</a:t>
            </a:r>
            <a:br>
              <a:rPr lang="en-US" dirty="0"/>
            </a:br>
            <a:r>
              <a:rPr lang="en-US" dirty="0"/>
              <a:t>master builders</a:t>
            </a:r>
            <a:endParaRPr lang="es-PE" dirty="0"/>
          </a:p>
        </p:txBody>
      </p:sp>
      <p:sp>
        <p:nvSpPr>
          <p:cNvPr id="18" name="Marcador de contenido 13">
            <a:extLst>
              <a:ext uri="{FF2B5EF4-FFF2-40B4-BE49-F238E27FC236}">
                <a16:creationId xmlns:a16="http://schemas.microsoft.com/office/drawing/2014/main" id="{59141600-A1C0-E9AE-1049-A7B9C9A5464E}"/>
              </a:ext>
            </a:extLst>
          </p:cNvPr>
          <p:cNvSpPr txBox="1">
            <a:spLocks/>
          </p:cNvSpPr>
          <p:nvPr/>
        </p:nvSpPr>
        <p:spPr>
          <a:xfrm>
            <a:off x="2379995" y="2959309"/>
            <a:ext cx="1564290" cy="809305"/>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dirty="0">
                <a:solidFill>
                  <a:srgbClr val="024679"/>
                </a:solidFill>
                <a:latin typeface="Helvetica" pitchFamily="2" charset="0"/>
                <a:cs typeface="Calibri" panose="020F0502020204030204" pitchFamily="34" charset="0"/>
              </a:rPr>
              <a:t>Applying diagnosis and RS</a:t>
            </a:r>
            <a:endParaRPr lang="es-PE" sz="1600" dirty="0">
              <a:latin typeface="Helvetica" pitchFamily="2" charset="0"/>
              <a:cs typeface="Calibri" panose="020F0502020204030204" pitchFamily="34" charset="0"/>
            </a:endParaRPr>
          </a:p>
        </p:txBody>
      </p:sp>
      <p:cxnSp>
        <p:nvCxnSpPr>
          <p:cNvPr id="19" name="Conector recto de flecha 18">
            <a:extLst>
              <a:ext uri="{FF2B5EF4-FFF2-40B4-BE49-F238E27FC236}">
                <a16:creationId xmlns:a16="http://schemas.microsoft.com/office/drawing/2014/main" id="{9B9FCBB4-D760-3107-C8C5-0DF3CF5692CD}"/>
              </a:ext>
            </a:extLst>
          </p:cNvPr>
          <p:cNvCxnSpPr>
            <a:cxnSpLocks/>
          </p:cNvCxnSpPr>
          <p:nvPr/>
        </p:nvCxnSpPr>
        <p:spPr>
          <a:xfrm>
            <a:off x="1941457" y="3381720"/>
            <a:ext cx="355600" cy="0"/>
          </a:xfrm>
          <a:prstGeom prst="straightConnector1">
            <a:avLst/>
          </a:prstGeom>
          <a:ln w="50800">
            <a:solidFill>
              <a:srgbClr val="024679"/>
            </a:solidFill>
            <a:tailEnd type="triangle"/>
          </a:ln>
        </p:spPr>
        <p:style>
          <a:lnRef idx="1">
            <a:schemeClr val="accent1"/>
          </a:lnRef>
          <a:fillRef idx="0">
            <a:schemeClr val="accent1"/>
          </a:fillRef>
          <a:effectRef idx="0">
            <a:schemeClr val="accent1"/>
          </a:effectRef>
          <a:fontRef idx="minor">
            <a:schemeClr val="tx1"/>
          </a:fontRef>
        </p:style>
      </p:cxnSp>
      <p:sp>
        <p:nvSpPr>
          <p:cNvPr id="20" name="Marcador de contenido 13">
            <a:extLst>
              <a:ext uri="{FF2B5EF4-FFF2-40B4-BE49-F238E27FC236}">
                <a16:creationId xmlns:a16="http://schemas.microsoft.com/office/drawing/2014/main" id="{26AE4836-FAE9-1470-B743-16B4B5605201}"/>
              </a:ext>
            </a:extLst>
          </p:cNvPr>
          <p:cNvSpPr txBox="1">
            <a:spLocks/>
          </p:cNvSpPr>
          <p:nvPr/>
        </p:nvSpPr>
        <p:spPr>
          <a:xfrm>
            <a:off x="121079" y="3955288"/>
            <a:ext cx="1819014" cy="620356"/>
          </a:xfrm>
          <a:prstGeom prst="rect">
            <a:avLst/>
          </a:prstGeom>
          <a:ln>
            <a:solidFill>
              <a:srgbClr val="024679"/>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b="1" dirty="0">
                <a:solidFill>
                  <a:srgbClr val="024679"/>
                </a:solidFill>
                <a:latin typeface="Helvetica" pitchFamily="2" charset="0"/>
                <a:cs typeface="Calibri" panose="020F0502020204030204" pitchFamily="34" charset="0"/>
              </a:rPr>
              <a:t>Promote training</a:t>
            </a:r>
            <a:endParaRPr lang="es-PE" sz="1600" b="1" dirty="0">
              <a:solidFill>
                <a:srgbClr val="024679"/>
              </a:solidFill>
              <a:latin typeface="Helvetica" pitchFamily="2" charset="0"/>
              <a:cs typeface="Calibri" panose="020F0502020204030204" pitchFamily="34" charset="0"/>
            </a:endParaRPr>
          </a:p>
        </p:txBody>
      </p:sp>
      <p:sp>
        <p:nvSpPr>
          <p:cNvPr id="21" name="Marcador de contenido 13">
            <a:extLst>
              <a:ext uri="{FF2B5EF4-FFF2-40B4-BE49-F238E27FC236}">
                <a16:creationId xmlns:a16="http://schemas.microsoft.com/office/drawing/2014/main" id="{37C59BA8-30EE-ADA2-A425-896A95D6F26B}"/>
              </a:ext>
            </a:extLst>
          </p:cNvPr>
          <p:cNvSpPr txBox="1">
            <a:spLocks/>
          </p:cNvSpPr>
          <p:nvPr/>
        </p:nvSpPr>
        <p:spPr>
          <a:xfrm>
            <a:off x="2379995" y="3860814"/>
            <a:ext cx="1564290" cy="809305"/>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dirty="0">
                <a:solidFill>
                  <a:srgbClr val="024679"/>
                </a:solidFill>
                <a:latin typeface="Helvetica" pitchFamily="2" charset="0"/>
                <a:cs typeface="Calibri" panose="020F0502020204030204" pitchFamily="34" charset="0"/>
              </a:rPr>
              <a:t>Materials</a:t>
            </a:r>
            <a:br>
              <a:rPr lang="en-US" sz="1600" dirty="0">
                <a:solidFill>
                  <a:srgbClr val="024679"/>
                </a:solidFill>
                <a:latin typeface="Helvetica" pitchFamily="2" charset="0"/>
                <a:cs typeface="Calibri" panose="020F0502020204030204" pitchFamily="34" charset="0"/>
              </a:rPr>
            </a:br>
            <a:r>
              <a:rPr lang="en-US" sz="1600" dirty="0">
                <a:solidFill>
                  <a:srgbClr val="024679"/>
                </a:solidFill>
                <a:latin typeface="Helvetica" pitchFamily="2" charset="0"/>
                <a:cs typeface="Calibri" panose="020F0502020204030204" pitchFamily="34" charset="0"/>
              </a:rPr>
              <a:t>Companies</a:t>
            </a:r>
            <a:br>
              <a:rPr lang="en-US" sz="1600" dirty="0">
                <a:solidFill>
                  <a:srgbClr val="024679"/>
                </a:solidFill>
                <a:latin typeface="Helvetica" pitchFamily="2" charset="0"/>
                <a:cs typeface="Calibri" panose="020F0502020204030204" pitchFamily="34" charset="0"/>
              </a:rPr>
            </a:br>
            <a:r>
              <a:rPr lang="en-US" sz="1600" dirty="0">
                <a:solidFill>
                  <a:srgbClr val="024679"/>
                </a:solidFill>
                <a:latin typeface="Helvetica" pitchFamily="2" charset="0"/>
                <a:cs typeface="Calibri" panose="020F0502020204030204" pitchFamily="34" charset="0"/>
              </a:rPr>
              <a:t>Government</a:t>
            </a:r>
            <a:endParaRPr lang="es-PE" sz="1600" dirty="0">
              <a:latin typeface="Helvetica" pitchFamily="2" charset="0"/>
              <a:cs typeface="Calibri" panose="020F0502020204030204" pitchFamily="34" charset="0"/>
            </a:endParaRPr>
          </a:p>
        </p:txBody>
      </p:sp>
      <p:cxnSp>
        <p:nvCxnSpPr>
          <p:cNvPr id="23" name="Conector recto de flecha 22">
            <a:extLst>
              <a:ext uri="{FF2B5EF4-FFF2-40B4-BE49-F238E27FC236}">
                <a16:creationId xmlns:a16="http://schemas.microsoft.com/office/drawing/2014/main" id="{45DFAFF2-B5AC-E74C-E875-AE9D551D01B8}"/>
              </a:ext>
            </a:extLst>
          </p:cNvPr>
          <p:cNvCxnSpPr>
            <a:cxnSpLocks/>
          </p:cNvCxnSpPr>
          <p:nvPr/>
        </p:nvCxnSpPr>
        <p:spPr>
          <a:xfrm>
            <a:off x="1941457" y="4283225"/>
            <a:ext cx="355600" cy="0"/>
          </a:xfrm>
          <a:prstGeom prst="straightConnector1">
            <a:avLst/>
          </a:prstGeom>
          <a:ln w="50800">
            <a:solidFill>
              <a:srgbClr val="024679"/>
            </a:solidFill>
            <a:tailEnd type="triangle"/>
          </a:ln>
        </p:spPr>
        <p:style>
          <a:lnRef idx="1">
            <a:schemeClr val="accent1"/>
          </a:lnRef>
          <a:fillRef idx="0">
            <a:schemeClr val="accent1"/>
          </a:fillRef>
          <a:effectRef idx="0">
            <a:schemeClr val="accent1"/>
          </a:effectRef>
          <a:fontRef idx="minor">
            <a:schemeClr val="tx1"/>
          </a:fontRef>
        </p:style>
      </p:cxnSp>
      <p:sp>
        <p:nvSpPr>
          <p:cNvPr id="26" name="Marcador de contenido 13">
            <a:extLst>
              <a:ext uri="{FF2B5EF4-FFF2-40B4-BE49-F238E27FC236}">
                <a16:creationId xmlns:a16="http://schemas.microsoft.com/office/drawing/2014/main" id="{189F5C10-70D6-DE0C-9FCE-CBE7D617BEB3}"/>
              </a:ext>
            </a:extLst>
          </p:cNvPr>
          <p:cNvSpPr txBox="1">
            <a:spLocks/>
          </p:cNvSpPr>
          <p:nvPr/>
        </p:nvSpPr>
        <p:spPr>
          <a:xfrm>
            <a:off x="468698" y="5758874"/>
            <a:ext cx="3119784" cy="634606"/>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400"/>
              </a:spcAft>
              <a:buClr>
                <a:srgbClr val="00477A"/>
              </a:buClr>
              <a:buFont typeface="Arial" panose="020B0604020202020204" pitchFamily="34" charset="0"/>
              <a:buNone/>
            </a:pPr>
            <a:r>
              <a:rPr lang="en-US" sz="2600" dirty="0">
                <a:solidFill>
                  <a:schemeClr val="bg1"/>
                </a:solidFill>
                <a:latin typeface="Helvetica" pitchFamily="2" charset="0"/>
                <a:cs typeface="Calibri" panose="020F0502020204030204" pitchFamily="34" charset="0"/>
              </a:rPr>
              <a:t>Supply developed</a:t>
            </a:r>
            <a:endParaRPr lang="es-PE" sz="2600" dirty="0">
              <a:solidFill>
                <a:schemeClr val="bg1"/>
              </a:solidFill>
              <a:latin typeface="Helvetica" pitchFamily="2" charset="0"/>
              <a:cs typeface="Calibri" panose="020F0502020204030204" pitchFamily="34" charset="0"/>
            </a:endParaRPr>
          </a:p>
        </p:txBody>
      </p:sp>
      <p:sp>
        <p:nvSpPr>
          <p:cNvPr id="28" name="Marcador de contenido 13">
            <a:extLst>
              <a:ext uri="{FF2B5EF4-FFF2-40B4-BE49-F238E27FC236}">
                <a16:creationId xmlns:a16="http://schemas.microsoft.com/office/drawing/2014/main" id="{BC6A7F7D-891E-0BF9-EB56-6F920293E1BB}"/>
              </a:ext>
            </a:extLst>
          </p:cNvPr>
          <p:cNvSpPr txBox="1">
            <a:spLocks/>
          </p:cNvSpPr>
          <p:nvPr/>
        </p:nvSpPr>
        <p:spPr>
          <a:xfrm>
            <a:off x="4525266" y="5578187"/>
            <a:ext cx="3119784" cy="1099126"/>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400"/>
              </a:spcAft>
              <a:buClr>
                <a:srgbClr val="00477A"/>
              </a:buClr>
              <a:buFont typeface="Arial" panose="020B0604020202020204" pitchFamily="34" charset="0"/>
              <a:buNone/>
            </a:pPr>
            <a:r>
              <a:rPr lang="en-US" sz="2600" dirty="0">
                <a:solidFill>
                  <a:schemeClr val="bg1"/>
                </a:solidFill>
                <a:latin typeface="Helvetica" pitchFamily="2" charset="0"/>
                <a:cs typeface="Calibri" panose="020F0502020204030204" pitchFamily="34" charset="0"/>
              </a:rPr>
              <a:t>Supply and demand connected</a:t>
            </a:r>
            <a:endParaRPr lang="es-PE" sz="2600" dirty="0">
              <a:solidFill>
                <a:schemeClr val="bg1"/>
              </a:solidFill>
              <a:latin typeface="Helvetica" pitchFamily="2" charset="0"/>
              <a:cs typeface="Calibri" panose="020F0502020204030204" pitchFamily="34" charset="0"/>
            </a:endParaRPr>
          </a:p>
        </p:txBody>
      </p:sp>
      <p:sp>
        <p:nvSpPr>
          <p:cNvPr id="29" name="Marcador de contenido 13">
            <a:extLst>
              <a:ext uri="{FF2B5EF4-FFF2-40B4-BE49-F238E27FC236}">
                <a16:creationId xmlns:a16="http://schemas.microsoft.com/office/drawing/2014/main" id="{0B70A7D6-C3E3-8A95-BB44-4E304F0B9F61}"/>
              </a:ext>
            </a:extLst>
          </p:cNvPr>
          <p:cNvSpPr txBox="1">
            <a:spLocks/>
          </p:cNvSpPr>
          <p:nvPr/>
        </p:nvSpPr>
        <p:spPr>
          <a:xfrm>
            <a:off x="8604130" y="5758874"/>
            <a:ext cx="3119784" cy="634606"/>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400"/>
              </a:spcAft>
              <a:buClr>
                <a:srgbClr val="00477A"/>
              </a:buClr>
              <a:buFont typeface="Arial" panose="020B0604020202020204" pitchFamily="34" charset="0"/>
              <a:buNone/>
            </a:pPr>
            <a:r>
              <a:rPr lang="en-US" sz="2600" dirty="0">
                <a:solidFill>
                  <a:schemeClr val="bg1"/>
                </a:solidFill>
                <a:latin typeface="Helvetica" pitchFamily="2" charset="0"/>
                <a:cs typeface="Calibri" panose="020F0502020204030204" pitchFamily="34" charset="0"/>
              </a:rPr>
              <a:t>Demand activated</a:t>
            </a:r>
            <a:endParaRPr lang="es-PE" sz="2600" dirty="0">
              <a:solidFill>
                <a:schemeClr val="bg1"/>
              </a:solidFill>
              <a:latin typeface="Helvetica" pitchFamily="2" charset="0"/>
              <a:cs typeface="Calibri" panose="020F0502020204030204" pitchFamily="34" charset="0"/>
            </a:endParaRPr>
          </a:p>
        </p:txBody>
      </p:sp>
      <p:sp>
        <p:nvSpPr>
          <p:cNvPr id="32" name="Rectángulo 31">
            <a:extLst>
              <a:ext uri="{FF2B5EF4-FFF2-40B4-BE49-F238E27FC236}">
                <a16:creationId xmlns:a16="http://schemas.microsoft.com/office/drawing/2014/main" id="{1C34CEB0-FAA6-4DD4-38C0-30D393C857D4}"/>
              </a:ext>
            </a:extLst>
          </p:cNvPr>
          <p:cNvSpPr/>
          <p:nvPr/>
        </p:nvSpPr>
        <p:spPr>
          <a:xfrm>
            <a:off x="8123504" y="1259595"/>
            <a:ext cx="4077325" cy="774563"/>
          </a:xfrm>
          <a:prstGeom prst="rect">
            <a:avLst/>
          </a:prstGeom>
          <a:solidFill>
            <a:srgbClr val="6D7D8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3" name="Marcador de contenido 13">
            <a:extLst>
              <a:ext uri="{FF2B5EF4-FFF2-40B4-BE49-F238E27FC236}">
                <a16:creationId xmlns:a16="http://schemas.microsoft.com/office/drawing/2014/main" id="{87CC9E84-B2EC-6572-0A68-717CC053B481}"/>
              </a:ext>
            </a:extLst>
          </p:cNvPr>
          <p:cNvSpPr txBox="1">
            <a:spLocks/>
          </p:cNvSpPr>
          <p:nvPr/>
        </p:nvSpPr>
        <p:spPr>
          <a:xfrm>
            <a:off x="8249725" y="1348139"/>
            <a:ext cx="1775525" cy="620356"/>
          </a:xfrm>
          <a:prstGeom prst="rect">
            <a:avLst/>
          </a:prstGeom>
          <a:ln w="19050">
            <a:solidFill>
              <a:schemeClr val="bg2">
                <a:lumMod val="75000"/>
              </a:schemeClr>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b="1" dirty="0">
                <a:solidFill>
                  <a:srgbClr val="6D7D88"/>
                </a:solidFill>
                <a:latin typeface="Helvetica" pitchFamily="2" charset="0"/>
                <a:cs typeface="Calibri" panose="020F0502020204030204" pitchFamily="34" charset="0"/>
              </a:rPr>
              <a:t>Families’ decision making</a:t>
            </a:r>
            <a:endParaRPr lang="es-PE" sz="1600" b="1" dirty="0">
              <a:solidFill>
                <a:srgbClr val="6D7D88"/>
              </a:solidFill>
              <a:latin typeface="Helvetica" pitchFamily="2" charset="0"/>
              <a:cs typeface="Calibri" panose="020F0502020204030204" pitchFamily="34" charset="0"/>
            </a:endParaRPr>
          </a:p>
        </p:txBody>
      </p:sp>
      <p:sp>
        <p:nvSpPr>
          <p:cNvPr id="34" name="Marcador de contenido 13">
            <a:extLst>
              <a:ext uri="{FF2B5EF4-FFF2-40B4-BE49-F238E27FC236}">
                <a16:creationId xmlns:a16="http://schemas.microsoft.com/office/drawing/2014/main" id="{C3B9F299-A377-B347-09A0-5CF52427677E}"/>
              </a:ext>
            </a:extLst>
          </p:cNvPr>
          <p:cNvSpPr txBox="1">
            <a:spLocks/>
          </p:cNvSpPr>
          <p:nvPr/>
        </p:nvSpPr>
        <p:spPr>
          <a:xfrm>
            <a:off x="10518188" y="1348139"/>
            <a:ext cx="1564289" cy="620356"/>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dirty="0" err="1">
                <a:solidFill>
                  <a:srgbClr val="6D7D88"/>
                </a:solidFill>
                <a:latin typeface="Helvetica" pitchFamily="2" charset="0"/>
                <a:cs typeface="Calibri" panose="020F0502020204030204" pitchFamily="34" charset="0"/>
              </a:rPr>
              <a:t>Analyse</a:t>
            </a:r>
            <a:r>
              <a:rPr lang="en-US" sz="1600" dirty="0">
                <a:solidFill>
                  <a:srgbClr val="6D7D88"/>
                </a:solidFill>
                <a:latin typeface="Helvetica" pitchFamily="2" charset="0"/>
                <a:cs typeface="Calibri" panose="020F0502020204030204" pitchFamily="34" charset="0"/>
              </a:rPr>
              <a:t> factors for change</a:t>
            </a:r>
            <a:endParaRPr lang="es-PE" sz="1600" dirty="0">
              <a:solidFill>
                <a:srgbClr val="6D7D88"/>
              </a:solidFill>
              <a:latin typeface="Helvetica" pitchFamily="2" charset="0"/>
              <a:cs typeface="Calibri" panose="020F0502020204030204" pitchFamily="34" charset="0"/>
            </a:endParaRPr>
          </a:p>
        </p:txBody>
      </p:sp>
      <p:cxnSp>
        <p:nvCxnSpPr>
          <p:cNvPr id="35" name="Conector recto de flecha 34">
            <a:extLst>
              <a:ext uri="{FF2B5EF4-FFF2-40B4-BE49-F238E27FC236}">
                <a16:creationId xmlns:a16="http://schemas.microsoft.com/office/drawing/2014/main" id="{768AD86D-01EB-66C5-65D6-71B49C08C747}"/>
              </a:ext>
            </a:extLst>
          </p:cNvPr>
          <p:cNvCxnSpPr>
            <a:cxnSpLocks/>
          </p:cNvCxnSpPr>
          <p:nvPr/>
        </p:nvCxnSpPr>
        <p:spPr>
          <a:xfrm>
            <a:off x="10079650" y="1646913"/>
            <a:ext cx="355600" cy="0"/>
          </a:xfrm>
          <a:prstGeom prst="straightConnector1">
            <a:avLst/>
          </a:prstGeom>
          <a:ln w="50800">
            <a:solidFill>
              <a:srgbClr val="6D7D88"/>
            </a:solidFill>
            <a:tailEnd type="triangle"/>
          </a:ln>
        </p:spPr>
        <p:style>
          <a:lnRef idx="1">
            <a:schemeClr val="accent1"/>
          </a:lnRef>
          <a:fillRef idx="0">
            <a:schemeClr val="accent1"/>
          </a:fillRef>
          <a:effectRef idx="0">
            <a:schemeClr val="accent1"/>
          </a:effectRef>
          <a:fontRef idx="minor">
            <a:schemeClr val="tx1"/>
          </a:fontRef>
        </p:style>
      </p:cxnSp>
      <p:sp>
        <p:nvSpPr>
          <p:cNvPr id="39" name="Marcador de contenido 13">
            <a:extLst>
              <a:ext uri="{FF2B5EF4-FFF2-40B4-BE49-F238E27FC236}">
                <a16:creationId xmlns:a16="http://schemas.microsoft.com/office/drawing/2014/main" id="{1B7602C2-0C29-5C3D-10A3-95F17AFEE212}"/>
              </a:ext>
            </a:extLst>
          </p:cNvPr>
          <p:cNvSpPr txBox="1">
            <a:spLocks/>
          </p:cNvSpPr>
          <p:nvPr/>
        </p:nvSpPr>
        <p:spPr>
          <a:xfrm>
            <a:off x="8249725" y="2149182"/>
            <a:ext cx="1775525" cy="620356"/>
          </a:xfrm>
          <a:prstGeom prst="rect">
            <a:avLst/>
          </a:prstGeom>
          <a:ln w="19050">
            <a:solidFill>
              <a:schemeClr val="bg2">
                <a:lumMod val="75000"/>
              </a:schemeClr>
            </a:solidFill>
          </a:ln>
        </p:spPr>
        <p:txBody>
          <a:bodyPr vert="horz" lIns="91440" tIns="45720" rIns="91440" bIns="45720" rtlCol="0" anchor="ctr" anchorCtr="0">
            <a:noAutofit/>
          </a:bodyPr>
          <a:lstStyle>
            <a:defPPr>
              <a:defRPr lang="es-PE"/>
            </a:defPPr>
            <a:lvl1pPr indent="0" algn="ctr">
              <a:lnSpc>
                <a:spcPct val="100000"/>
              </a:lnSpc>
              <a:spcBef>
                <a:spcPts val="0"/>
              </a:spcBef>
              <a:spcAft>
                <a:spcPts val="400"/>
              </a:spcAft>
              <a:buClr>
                <a:srgbClr val="00477A"/>
              </a:buClr>
              <a:buFont typeface="Arial" panose="020B0604020202020204" pitchFamily="34" charset="0"/>
              <a:buNone/>
              <a:defRPr sz="1600" b="1">
                <a:solidFill>
                  <a:srgbClr val="6D7D88"/>
                </a:solidFill>
                <a:latin typeface="Helvetica" pitchFamily="2"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Consumer </a:t>
            </a:r>
            <a:r>
              <a:rPr lang="en-US" dirty="0" err="1"/>
              <a:t>behaviour</a:t>
            </a:r>
            <a:r>
              <a:rPr lang="en-US" dirty="0"/>
              <a:t> change</a:t>
            </a:r>
            <a:endParaRPr lang="es-PE" dirty="0"/>
          </a:p>
        </p:txBody>
      </p:sp>
      <p:sp>
        <p:nvSpPr>
          <p:cNvPr id="40" name="Marcador de contenido 13">
            <a:extLst>
              <a:ext uri="{FF2B5EF4-FFF2-40B4-BE49-F238E27FC236}">
                <a16:creationId xmlns:a16="http://schemas.microsoft.com/office/drawing/2014/main" id="{D094EF4B-0571-1DBA-2864-79E92817387B}"/>
              </a:ext>
            </a:extLst>
          </p:cNvPr>
          <p:cNvSpPr txBox="1">
            <a:spLocks/>
          </p:cNvSpPr>
          <p:nvPr/>
        </p:nvSpPr>
        <p:spPr>
          <a:xfrm>
            <a:off x="10518188" y="2149182"/>
            <a:ext cx="1564289" cy="620356"/>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dirty="0">
                <a:solidFill>
                  <a:srgbClr val="6D7D88"/>
                </a:solidFill>
                <a:latin typeface="Helvetica" pitchFamily="2" charset="0"/>
                <a:cs typeface="Calibri" panose="020F0502020204030204" pitchFamily="34" charset="0"/>
              </a:rPr>
              <a:t>Invest in reinforcement</a:t>
            </a:r>
            <a:endParaRPr lang="es-PE" sz="1600" dirty="0">
              <a:solidFill>
                <a:srgbClr val="6D7D88"/>
              </a:solidFill>
              <a:latin typeface="Helvetica" pitchFamily="2" charset="0"/>
              <a:cs typeface="Calibri" panose="020F0502020204030204" pitchFamily="34" charset="0"/>
            </a:endParaRPr>
          </a:p>
        </p:txBody>
      </p:sp>
      <p:cxnSp>
        <p:nvCxnSpPr>
          <p:cNvPr id="41" name="Conector recto de flecha 40">
            <a:extLst>
              <a:ext uri="{FF2B5EF4-FFF2-40B4-BE49-F238E27FC236}">
                <a16:creationId xmlns:a16="http://schemas.microsoft.com/office/drawing/2014/main" id="{30C5904E-A949-6F15-9002-C49D49981086}"/>
              </a:ext>
            </a:extLst>
          </p:cNvPr>
          <p:cNvCxnSpPr>
            <a:cxnSpLocks/>
          </p:cNvCxnSpPr>
          <p:nvPr/>
        </p:nvCxnSpPr>
        <p:spPr>
          <a:xfrm>
            <a:off x="10079650" y="2447956"/>
            <a:ext cx="355600" cy="0"/>
          </a:xfrm>
          <a:prstGeom prst="straightConnector1">
            <a:avLst/>
          </a:prstGeom>
          <a:ln w="50800">
            <a:solidFill>
              <a:srgbClr val="6D7D88"/>
            </a:solidFill>
            <a:tailEnd type="triangle"/>
          </a:ln>
        </p:spPr>
        <p:style>
          <a:lnRef idx="1">
            <a:schemeClr val="accent1"/>
          </a:lnRef>
          <a:fillRef idx="0">
            <a:schemeClr val="accent1"/>
          </a:fillRef>
          <a:effectRef idx="0">
            <a:schemeClr val="accent1"/>
          </a:effectRef>
          <a:fontRef idx="minor">
            <a:schemeClr val="tx1"/>
          </a:fontRef>
        </p:style>
      </p:cxnSp>
      <p:sp>
        <p:nvSpPr>
          <p:cNvPr id="42" name="Rectángulo 41">
            <a:extLst>
              <a:ext uri="{FF2B5EF4-FFF2-40B4-BE49-F238E27FC236}">
                <a16:creationId xmlns:a16="http://schemas.microsoft.com/office/drawing/2014/main" id="{0EE49F32-B0D8-D24E-33F8-3BB2DE8B56F7}"/>
              </a:ext>
            </a:extLst>
          </p:cNvPr>
          <p:cNvSpPr/>
          <p:nvPr/>
        </p:nvSpPr>
        <p:spPr>
          <a:xfrm>
            <a:off x="8121488" y="2987189"/>
            <a:ext cx="4079341" cy="774563"/>
          </a:xfrm>
          <a:prstGeom prst="rect">
            <a:avLst/>
          </a:prstGeom>
          <a:solidFill>
            <a:srgbClr val="6D7D8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3" name="Marcador de contenido 13">
            <a:extLst>
              <a:ext uri="{FF2B5EF4-FFF2-40B4-BE49-F238E27FC236}">
                <a16:creationId xmlns:a16="http://schemas.microsoft.com/office/drawing/2014/main" id="{4EF10498-DC7D-0FC6-5771-39A554461A79}"/>
              </a:ext>
            </a:extLst>
          </p:cNvPr>
          <p:cNvSpPr txBox="1">
            <a:spLocks/>
          </p:cNvSpPr>
          <p:nvPr/>
        </p:nvSpPr>
        <p:spPr>
          <a:xfrm>
            <a:off x="8249725" y="3075733"/>
            <a:ext cx="1775525" cy="620356"/>
          </a:xfrm>
          <a:prstGeom prst="rect">
            <a:avLst/>
          </a:prstGeom>
          <a:ln w="19050">
            <a:solidFill>
              <a:schemeClr val="bg2">
                <a:lumMod val="75000"/>
              </a:schemeClr>
            </a:solidFill>
          </a:ln>
        </p:spPr>
        <p:txBody>
          <a:bodyPr vert="horz" lIns="91440" tIns="45720" rIns="91440" bIns="45720" rtlCol="0" anchor="ctr" anchorCtr="0">
            <a:noAutofit/>
          </a:bodyPr>
          <a:lstStyle>
            <a:defPPr>
              <a:defRPr lang="es-PE"/>
            </a:defPPr>
            <a:lvl1pPr indent="0" algn="ctr">
              <a:lnSpc>
                <a:spcPct val="100000"/>
              </a:lnSpc>
              <a:spcBef>
                <a:spcPts val="0"/>
              </a:spcBef>
              <a:spcAft>
                <a:spcPts val="400"/>
              </a:spcAft>
              <a:buClr>
                <a:srgbClr val="00477A"/>
              </a:buClr>
              <a:buFont typeface="Arial" panose="020B0604020202020204" pitchFamily="34" charset="0"/>
              <a:buNone/>
              <a:defRPr sz="1600" b="1">
                <a:solidFill>
                  <a:srgbClr val="6D7D88"/>
                </a:solidFill>
                <a:latin typeface="Helvetica" pitchFamily="2"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Marketing strategy</a:t>
            </a:r>
            <a:endParaRPr lang="es-PE" dirty="0"/>
          </a:p>
        </p:txBody>
      </p:sp>
      <p:sp>
        <p:nvSpPr>
          <p:cNvPr id="44" name="Marcador de contenido 13">
            <a:extLst>
              <a:ext uri="{FF2B5EF4-FFF2-40B4-BE49-F238E27FC236}">
                <a16:creationId xmlns:a16="http://schemas.microsoft.com/office/drawing/2014/main" id="{339898C3-AE8B-8759-BDA6-D3332E51212F}"/>
              </a:ext>
            </a:extLst>
          </p:cNvPr>
          <p:cNvSpPr txBox="1">
            <a:spLocks/>
          </p:cNvSpPr>
          <p:nvPr/>
        </p:nvSpPr>
        <p:spPr>
          <a:xfrm>
            <a:off x="10518188" y="3075733"/>
            <a:ext cx="1564289" cy="620356"/>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dirty="0">
                <a:solidFill>
                  <a:srgbClr val="6D7D88"/>
                </a:solidFill>
                <a:latin typeface="Helvetica" pitchFamily="2" charset="0"/>
                <a:cs typeface="Calibri" panose="020F0502020204030204" pitchFamily="34" charset="0"/>
              </a:rPr>
              <a:t>For reinforcement services</a:t>
            </a:r>
            <a:endParaRPr lang="es-PE" sz="1600" dirty="0">
              <a:solidFill>
                <a:srgbClr val="6D7D88"/>
              </a:solidFill>
              <a:latin typeface="Helvetica" pitchFamily="2" charset="0"/>
              <a:cs typeface="Calibri" panose="020F0502020204030204" pitchFamily="34" charset="0"/>
            </a:endParaRPr>
          </a:p>
        </p:txBody>
      </p:sp>
      <p:cxnSp>
        <p:nvCxnSpPr>
          <p:cNvPr id="45" name="Conector recto de flecha 44">
            <a:extLst>
              <a:ext uri="{FF2B5EF4-FFF2-40B4-BE49-F238E27FC236}">
                <a16:creationId xmlns:a16="http://schemas.microsoft.com/office/drawing/2014/main" id="{45BF222B-1D1A-8958-5DA5-EF44DB95D719}"/>
              </a:ext>
            </a:extLst>
          </p:cNvPr>
          <p:cNvCxnSpPr>
            <a:cxnSpLocks/>
          </p:cNvCxnSpPr>
          <p:nvPr/>
        </p:nvCxnSpPr>
        <p:spPr>
          <a:xfrm>
            <a:off x="10079650" y="3374507"/>
            <a:ext cx="355600" cy="0"/>
          </a:xfrm>
          <a:prstGeom prst="straightConnector1">
            <a:avLst/>
          </a:prstGeom>
          <a:ln w="50800">
            <a:solidFill>
              <a:srgbClr val="6D7D88"/>
            </a:solidFill>
            <a:tailEnd type="triangle"/>
          </a:ln>
        </p:spPr>
        <p:style>
          <a:lnRef idx="1">
            <a:schemeClr val="accent1"/>
          </a:lnRef>
          <a:fillRef idx="0">
            <a:schemeClr val="accent1"/>
          </a:fillRef>
          <a:effectRef idx="0">
            <a:schemeClr val="accent1"/>
          </a:effectRef>
          <a:fontRef idx="minor">
            <a:schemeClr val="tx1"/>
          </a:fontRef>
        </p:style>
      </p:cxnSp>
      <p:sp>
        <p:nvSpPr>
          <p:cNvPr id="53" name="Rectángulo 52">
            <a:extLst>
              <a:ext uri="{FF2B5EF4-FFF2-40B4-BE49-F238E27FC236}">
                <a16:creationId xmlns:a16="http://schemas.microsoft.com/office/drawing/2014/main" id="{CF75469A-18AA-239B-BFA0-1D10D67D038C}"/>
              </a:ext>
            </a:extLst>
          </p:cNvPr>
          <p:cNvSpPr/>
          <p:nvPr/>
        </p:nvSpPr>
        <p:spPr>
          <a:xfrm>
            <a:off x="4060868" y="1266459"/>
            <a:ext cx="4065768" cy="774563"/>
          </a:xfrm>
          <a:prstGeom prst="rect">
            <a:avLst/>
          </a:prstGeom>
          <a:solidFill>
            <a:srgbClr val="5EBEB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6" name="Marcador de contenido 13">
            <a:extLst>
              <a:ext uri="{FF2B5EF4-FFF2-40B4-BE49-F238E27FC236}">
                <a16:creationId xmlns:a16="http://schemas.microsoft.com/office/drawing/2014/main" id="{A9BFDA5D-A86C-7C9C-0D2C-D263BC8339F3}"/>
              </a:ext>
            </a:extLst>
          </p:cNvPr>
          <p:cNvSpPr txBox="1">
            <a:spLocks/>
          </p:cNvSpPr>
          <p:nvPr/>
        </p:nvSpPr>
        <p:spPr>
          <a:xfrm>
            <a:off x="4183715" y="1354618"/>
            <a:ext cx="1819014" cy="620356"/>
          </a:xfrm>
          <a:prstGeom prst="rect">
            <a:avLst/>
          </a:prstGeom>
          <a:ln w="19050">
            <a:solidFill>
              <a:srgbClr val="5EBEB6"/>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b="1" dirty="0">
                <a:solidFill>
                  <a:srgbClr val="5EBEB6"/>
                </a:solidFill>
                <a:latin typeface="Helvetica" pitchFamily="2" charset="0"/>
                <a:cs typeface="Calibri" panose="020F0502020204030204" pitchFamily="34" charset="0"/>
              </a:rPr>
              <a:t>Meeting points</a:t>
            </a:r>
            <a:endParaRPr lang="es-PE" sz="1600" b="1" dirty="0">
              <a:solidFill>
                <a:srgbClr val="5EBEB6"/>
              </a:solidFill>
              <a:latin typeface="Helvetica" pitchFamily="2" charset="0"/>
              <a:cs typeface="Calibri" panose="020F0502020204030204" pitchFamily="34" charset="0"/>
            </a:endParaRPr>
          </a:p>
        </p:txBody>
      </p:sp>
      <p:cxnSp>
        <p:nvCxnSpPr>
          <p:cNvPr id="48" name="Conector recto de flecha 47">
            <a:extLst>
              <a:ext uri="{FF2B5EF4-FFF2-40B4-BE49-F238E27FC236}">
                <a16:creationId xmlns:a16="http://schemas.microsoft.com/office/drawing/2014/main" id="{9A7F74AA-EC11-307C-BD78-A83863DCE513}"/>
              </a:ext>
            </a:extLst>
          </p:cNvPr>
          <p:cNvCxnSpPr>
            <a:cxnSpLocks/>
          </p:cNvCxnSpPr>
          <p:nvPr/>
        </p:nvCxnSpPr>
        <p:spPr>
          <a:xfrm>
            <a:off x="6004093" y="1682555"/>
            <a:ext cx="355600" cy="0"/>
          </a:xfrm>
          <a:prstGeom prst="straightConnector1">
            <a:avLst/>
          </a:prstGeom>
          <a:ln w="50800">
            <a:solidFill>
              <a:srgbClr val="5EBEB6"/>
            </a:solidFill>
            <a:tailEnd type="triangle"/>
          </a:ln>
        </p:spPr>
        <p:style>
          <a:lnRef idx="1">
            <a:schemeClr val="accent1"/>
          </a:lnRef>
          <a:fillRef idx="0">
            <a:schemeClr val="accent1"/>
          </a:fillRef>
          <a:effectRef idx="0">
            <a:schemeClr val="accent1"/>
          </a:effectRef>
          <a:fontRef idx="minor">
            <a:schemeClr val="tx1"/>
          </a:fontRef>
        </p:style>
      </p:cxnSp>
      <p:sp>
        <p:nvSpPr>
          <p:cNvPr id="47" name="Marcador de contenido 13">
            <a:extLst>
              <a:ext uri="{FF2B5EF4-FFF2-40B4-BE49-F238E27FC236}">
                <a16:creationId xmlns:a16="http://schemas.microsoft.com/office/drawing/2014/main" id="{B896F334-C955-0AE0-A5F9-A21609F4F310}"/>
              </a:ext>
            </a:extLst>
          </p:cNvPr>
          <p:cNvSpPr txBox="1">
            <a:spLocks/>
          </p:cNvSpPr>
          <p:nvPr/>
        </p:nvSpPr>
        <p:spPr>
          <a:xfrm>
            <a:off x="6442631" y="1260144"/>
            <a:ext cx="1564290" cy="809305"/>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1600" dirty="0">
                <a:solidFill>
                  <a:srgbClr val="5EBEB6"/>
                </a:solidFill>
                <a:latin typeface="Helvetica" pitchFamily="2" charset="0"/>
                <a:cs typeface="Calibri" panose="020F0502020204030204" pitchFamily="34" charset="0"/>
              </a:rPr>
              <a:t>For families and master builders</a:t>
            </a:r>
            <a:endParaRPr lang="es-PE" sz="1600" dirty="0">
              <a:solidFill>
                <a:srgbClr val="5EBEB6"/>
              </a:solidFill>
              <a:latin typeface="Helvetica" pitchFamily="2" charset="0"/>
              <a:cs typeface="Calibri" panose="020F0502020204030204" pitchFamily="34" charset="0"/>
            </a:endParaRPr>
          </a:p>
        </p:txBody>
      </p:sp>
    </p:spTree>
    <p:extLst>
      <p:ext uri="{BB962C8B-B14F-4D97-AF65-F5344CB8AC3E}">
        <p14:creationId xmlns:p14="http://schemas.microsoft.com/office/powerpoint/2010/main" val="330319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2" grpId="0"/>
      <p:bldP spid="8" grpId="0"/>
      <p:bldP spid="9" grpId="0"/>
      <p:bldP spid="10" grpId="0" animBg="1"/>
      <p:bldP spid="11" grpId="0"/>
      <p:bldP spid="12" grpId="0" animBg="1"/>
      <p:bldP spid="13" grpId="0"/>
      <p:bldP spid="17" grpId="0" animBg="1"/>
      <p:bldP spid="18" grpId="0"/>
      <p:bldP spid="20" grpId="0" animBg="1"/>
      <p:bldP spid="21" grpId="0"/>
      <p:bldP spid="26" grpId="0"/>
      <p:bldP spid="28" grpId="0"/>
      <p:bldP spid="29" grpId="0"/>
      <p:bldP spid="33" grpId="0" animBg="1"/>
      <p:bldP spid="34" grpId="0"/>
      <p:bldP spid="39" grpId="0" animBg="1"/>
      <p:bldP spid="40" grpId="0"/>
      <p:bldP spid="43" grpId="0" animBg="1"/>
      <p:bldP spid="44" grpId="0"/>
      <p:bldP spid="46"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0F014B-C72F-EE4E-994E-28C076E8483E}"/>
              </a:ext>
            </a:extLst>
          </p:cNvPr>
          <p:cNvSpPr/>
          <p:nvPr/>
        </p:nvSpPr>
        <p:spPr>
          <a:xfrm>
            <a:off x="0" y="-1"/>
            <a:ext cx="12272211"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Marcador de contenido 5">
            <a:extLst>
              <a:ext uri="{FF2B5EF4-FFF2-40B4-BE49-F238E27FC236}">
                <a16:creationId xmlns:a16="http://schemas.microsoft.com/office/drawing/2014/main" id="{FCD41A76-202E-CEE2-5EA4-097B4174739E}"/>
              </a:ext>
            </a:extLst>
          </p:cNvPr>
          <p:cNvSpPr>
            <a:spLocks noGrp="1"/>
          </p:cNvSpPr>
          <p:nvPr>
            <p:ph sz="half" idx="2"/>
          </p:nvPr>
        </p:nvSpPr>
        <p:spPr>
          <a:xfrm>
            <a:off x="472411" y="1965649"/>
            <a:ext cx="10515887" cy="3746382"/>
          </a:xfrm>
        </p:spPr>
        <p:txBody>
          <a:bodyPr>
            <a:noAutofit/>
          </a:bodyPr>
          <a:lstStyle/>
          <a:p>
            <a:pPr>
              <a:lnSpc>
                <a:spcPct val="100000"/>
              </a:lnSpc>
              <a:spcAft>
                <a:spcPts val="400"/>
              </a:spcAft>
              <a:buClr>
                <a:srgbClr val="5EBEB6"/>
              </a:buClr>
            </a:pPr>
            <a:r>
              <a:rPr lang="en-US" sz="3600" b="1" dirty="0">
                <a:solidFill>
                  <a:srgbClr val="00477A"/>
                </a:solidFill>
                <a:latin typeface="Helvetica" pitchFamily="2" charset="0"/>
              </a:rPr>
              <a:t>Costs</a:t>
            </a:r>
            <a:r>
              <a:rPr lang="en-US" sz="3600" dirty="0">
                <a:solidFill>
                  <a:srgbClr val="00477A"/>
                </a:solidFill>
                <a:latin typeface="Helvetica" pitchFamily="2" charset="0"/>
              </a:rPr>
              <a:t> of training.</a:t>
            </a:r>
          </a:p>
          <a:p>
            <a:pPr>
              <a:lnSpc>
                <a:spcPct val="100000"/>
              </a:lnSpc>
              <a:spcAft>
                <a:spcPts val="400"/>
              </a:spcAft>
              <a:buClr>
                <a:srgbClr val="5EBEB6"/>
              </a:buClr>
            </a:pPr>
            <a:r>
              <a:rPr lang="en-US" sz="3600" b="1" dirty="0">
                <a:solidFill>
                  <a:srgbClr val="00477A"/>
                </a:solidFill>
                <a:latin typeface="Helvetica" pitchFamily="2" charset="0"/>
              </a:rPr>
              <a:t>Behavior change </a:t>
            </a:r>
            <a:r>
              <a:rPr lang="en-US" sz="3600" dirty="0">
                <a:solidFill>
                  <a:srgbClr val="00477A"/>
                </a:solidFill>
                <a:latin typeface="Helvetica" pitchFamily="2" charset="0"/>
              </a:rPr>
              <a:t>experiences.</a:t>
            </a:r>
          </a:p>
          <a:p>
            <a:pPr>
              <a:lnSpc>
                <a:spcPct val="100000"/>
              </a:lnSpc>
              <a:spcAft>
                <a:spcPts val="400"/>
              </a:spcAft>
              <a:buClr>
                <a:srgbClr val="5EBEB6"/>
              </a:buClr>
            </a:pPr>
            <a:r>
              <a:rPr lang="en-US" sz="3600" dirty="0">
                <a:solidFill>
                  <a:srgbClr val="00477A"/>
                </a:solidFill>
                <a:latin typeface="Helvetica" pitchFamily="2" charset="0"/>
              </a:rPr>
              <a:t>More </a:t>
            </a:r>
            <a:r>
              <a:rPr lang="en-US" sz="3600" b="1" dirty="0">
                <a:solidFill>
                  <a:srgbClr val="00477A"/>
                </a:solidFill>
                <a:latin typeface="Helvetica" pitchFamily="2" charset="0"/>
              </a:rPr>
              <a:t>financial services </a:t>
            </a:r>
            <a:r>
              <a:rPr lang="en-US" sz="3600" dirty="0">
                <a:solidFill>
                  <a:srgbClr val="00477A"/>
                </a:solidFill>
                <a:latin typeface="Helvetica" pitchFamily="2" charset="0"/>
              </a:rPr>
              <a:t>for the segment.</a:t>
            </a:r>
          </a:p>
          <a:p>
            <a:pPr>
              <a:lnSpc>
                <a:spcPct val="100000"/>
              </a:lnSpc>
              <a:spcAft>
                <a:spcPts val="400"/>
              </a:spcAft>
              <a:buClr>
                <a:srgbClr val="5EBEB6"/>
              </a:buClr>
            </a:pPr>
            <a:r>
              <a:rPr lang="en-US" sz="3600" dirty="0">
                <a:solidFill>
                  <a:srgbClr val="00477A"/>
                </a:solidFill>
                <a:latin typeface="Helvetica" pitchFamily="2" charset="0"/>
              </a:rPr>
              <a:t>How to </a:t>
            </a:r>
            <a:r>
              <a:rPr lang="en-US" sz="3600" b="1" dirty="0">
                <a:solidFill>
                  <a:srgbClr val="00477A"/>
                </a:solidFill>
                <a:latin typeface="Helvetica" pitchFamily="2" charset="0"/>
              </a:rPr>
              <a:t>scale</a:t>
            </a:r>
            <a:r>
              <a:rPr lang="en-US" sz="3600" dirty="0">
                <a:solidFill>
                  <a:srgbClr val="00477A"/>
                </a:solidFill>
                <a:latin typeface="Helvetica" pitchFamily="2" charset="0"/>
              </a:rPr>
              <a:t> the model.</a:t>
            </a:r>
          </a:p>
          <a:p>
            <a:pPr>
              <a:lnSpc>
                <a:spcPct val="100000"/>
              </a:lnSpc>
              <a:spcAft>
                <a:spcPts val="400"/>
              </a:spcAft>
              <a:buClr>
                <a:srgbClr val="00477A"/>
              </a:buClr>
            </a:pPr>
            <a:endParaRPr lang="en-US" dirty="0">
              <a:solidFill>
                <a:srgbClr val="00477A"/>
              </a:solidFill>
              <a:latin typeface="Helvetica" pitchFamily="2" charset="0"/>
            </a:endParaRPr>
          </a:p>
        </p:txBody>
      </p:sp>
      <p:sp>
        <p:nvSpPr>
          <p:cNvPr id="9" name="Marcador de contenido 5">
            <a:extLst>
              <a:ext uri="{FF2B5EF4-FFF2-40B4-BE49-F238E27FC236}">
                <a16:creationId xmlns:a16="http://schemas.microsoft.com/office/drawing/2014/main" id="{7107594F-860E-0D48-A95F-43FB1AE7A493}"/>
              </a:ext>
            </a:extLst>
          </p:cNvPr>
          <p:cNvSpPr txBox="1">
            <a:spLocks/>
          </p:cNvSpPr>
          <p:nvPr/>
        </p:nvSpPr>
        <p:spPr>
          <a:xfrm>
            <a:off x="472411" y="907853"/>
            <a:ext cx="6128413" cy="706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Clr>
                <a:srgbClr val="00477A"/>
              </a:buClr>
              <a:buFont typeface="Arial" panose="020B0604020202020204" pitchFamily="34" charset="0"/>
              <a:buNone/>
            </a:pPr>
            <a:r>
              <a:rPr lang="en-US" sz="4800" b="1" dirty="0">
                <a:solidFill>
                  <a:srgbClr val="5EBEB6"/>
                </a:solidFill>
                <a:latin typeface="Helvetica" pitchFamily="2" charset="0"/>
              </a:rPr>
              <a:t>Main challenges</a:t>
            </a:r>
          </a:p>
        </p:txBody>
      </p:sp>
    </p:spTree>
    <p:extLst>
      <p:ext uri="{BB962C8B-B14F-4D97-AF65-F5344CB8AC3E}">
        <p14:creationId xmlns:p14="http://schemas.microsoft.com/office/powerpoint/2010/main" val="324562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F630EE-32FF-5A41-8F9B-E73CECDCFAE5}"/>
              </a:ext>
            </a:extLst>
          </p:cNvPr>
          <p:cNvSpPr/>
          <p:nvPr/>
        </p:nvSpPr>
        <p:spPr>
          <a:xfrm>
            <a:off x="6096000" y="0"/>
            <a:ext cx="6096000"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Marcador de contenido 5">
            <a:extLst>
              <a:ext uri="{FF2B5EF4-FFF2-40B4-BE49-F238E27FC236}">
                <a16:creationId xmlns:a16="http://schemas.microsoft.com/office/drawing/2014/main" id="{7107594F-860E-0D48-A95F-43FB1AE7A493}"/>
              </a:ext>
            </a:extLst>
          </p:cNvPr>
          <p:cNvSpPr txBox="1">
            <a:spLocks/>
          </p:cNvSpPr>
          <p:nvPr/>
        </p:nvSpPr>
        <p:spPr>
          <a:xfrm>
            <a:off x="472412" y="2002422"/>
            <a:ext cx="4883594" cy="14265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Clr>
                <a:srgbClr val="00477A"/>
              </a:buClr>
              <a:buFont typeface="Arial" panose="020B0604020202020204" pitchFamily="34" charset="0"/>
              <a:buNone/>
            </a:pPr>
            <a:r>
              <a:rPr lang="en-US" sz="4800" b="1" dirty="0">
                <a:solidFill>
                  <a:srgbClr val="5EBEB6"/>
                </a:solidFill>
                <a:latin typeface="Helvetica" pitchFamily="2" charset="0"/>
              </a:rPr>
              <a:t>Thank you.</a:t>
            </a:r>
          </a:p>
        </p:txBody>
      </p:sp>
      <p:pic>
        <p:nvPicPr>
          <p:cNvPr id="12" name="Imagen 11" descr="Un letrero azul con letras blancas&#10;&#10;Descripción generada automáticamente con confianza media">
            <a:extLst>
              <a:ext uri="{FF2B5EF4-FFF2-40B4-BE49-F238E27FC236}">
                <a16:creationId xmlns:a16="http://schemas.microsoft.com/office/drawing/2014/main" id="{3685F239-46CF-1B4F-8AAC-AB0F5AFEC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224" y="5729944"/>
            <a:ext cx="2374243" cy="732058"/>
          </a:xfrm>
          <a:prstGeom prst="rect">
            <a:avLst/>
          </a:prstGeom>
        </p:spPr>
      </p:pic>
      <p:sp>
        <p:nvSpPr>
          <p:cNvPr id="14" name="Rectángulo 13">
            <a:extLst>
              <a:ext uri="{FF2B5EF4-FFF2-40B4-BE49-F238E27FC236}">
                <a16:creationId xmlns:a16="http://schemas.microsoft.com/office/drawing/2014/main" id="{5204D206-7F7F-544F-9ACC-58C7660ABB99}"/>
              </a:ext>
            </a:extLst>
          </p:cNvPr>
          <p:cNvSpPr/>
          <p:nvPr/>
        </p:nvSpPr>
        <p:spPr>
          <a:xfrm>
            <a:off x="2333224" y="5395376"/>
            <a:ext cx="1029449" cy="276999"/>
          </a:xfrm>
          <a:prstGeom prst="rect">
            <a:avLst/>
          </a:prstGeom>
        </p:spPr>
        <p:txBody>
          <a:bodyPr wrap="none">
            <a:spAutoFit/>
          </a:bodyPr>
          <a:lstStyle/>
          <a:p>
            <a:r>
              <a:rPr lang="en-US" sz="1200" dirty="0">
                <a:solidFill>
                  <a:srgbClr val="ACB6BC"/>
                </a:solidFill>
                <a:latin typeface="Helvetica" pitchFamily="2" charset="0"/>
              </a:rPr>
              <a:t>Executed by</a:t>
            </a:r>
            <a:endParaRPr lang="es-PE" sz="1200" dirty="0">
              <a:solidFill>
                <a:srgbClr val="ACB6BC"/>
              </a:solidFill>
            </a:endParaRPr>
          </a:p>
        </p:txBody>
      </p:sp>
      <p:sp>
        <p:nvSpPr>
          <p:cNvPr id="15" name="Rectángulo 14">
            <a:extLst>
              <a:ext uri="{FF2B5EF4-FFF2-40B4-BE49-F238E27FC236}">
                <a16:creationId xmlns:a16="http://schemas.microsoft.com/office/drawing/2014/main" id="{DD5B6234-089E-CD47-B2A8-489C9589BFD7}"/>
              </a:ext>
            </a:extLst>
          </p:cNvPr>
          <p:cNvSpPr/>
          <p:nvPr/>
        </p:nvSpPr>
        <p:spPr>
          <a:xfrm>
            <a:off x="488203" y="5395376"/>
            <a:ext cx="1019831" cy="276999"/>
          </a:xfrm>
          <a:prstGeom prst="rect">
            <a:avLst/>
          </a:prstGeom>
        </p:spPr>
        <p:txBody>
          <a:bodyPr wrap="none">
            <a:spAutoFit/>
          </a:bodyPr>
          <a:lstStyle/>
          <a:p>
            <a:r>
              <a:rPr lang="en-US" sz="1200" dirty="0">
                <a:solidFill>
                  <a:srgbClr val="ACB6BC"/>
                </a:solidFill>
                <a:latin typeface="Helvetica" pitchFamily="2" charset="0"/>
              </a:rPr>
              <a:t>Financed by</a:t>
            </a:r>
            <a:endParaRPr lang="es-PE" sz="1200" dirty="0">
              <a:solidFill>
                <a:srgbClr val="ACB6BC"/>
              </a:solidFill>
            </a:endParaRPr>
          </a:p>
        </p:txBody>
      </p:sp>
      <p:pic>
        <p:nvPicPr>
          <p:cNvPr id="16" name="Imagen 15">
            <a:extLst>
              <a:ext uri="{FF2B5EF4-FFF2-40B4-BE49-F238E27FC236}">
                <a16:creationId xmlns:a16="http://schemas.microsoft.com/office/drawing/2014/main" id="{20E8D268-73AE-204A-A370-D8C5AFEE69E4}"/>
              </a:ext>
            </a:extLst>
          </p:cNvPr>
          <p:cNvPicPr>
            <a:picLocks noChangeAspect="1"/>
          </p:cNvPicPr>
          <p:nvPr/>
        </p:nvPicPr>
        <p:blipFill>
          <a:blip r:embed="rId4"/>
          <a:stretch>
            <a:fillRect/>
          </a:stretch>
        </p:blipFill>
        <p:spPr>
          <a:xfrm>
            <a:off x="10358203" y="5392612"/>
            <a:ext cx="1413467" cy="1157840"/>
          </a:xfrm>
          <a:prstGeom prst="rect">
            <a:avLst/>
          </a:prstGeom>
        </p:spPr>
      </p:pic>
      <p:pic>
        <p:nvPicPr>
          <p:cNvPr id="3" name="Picture 7" descr="A logo with a red and blue rectangle&#10;&#10;Description automatically generated">
            <a:extLst>
              <a:ext uri="{FF2B5EF4-FFF2-40B4-BE49-F238E27FC236}">
                <a16:creationId xmlns:a16="http://schemas.microsoft.com/office/drawing/2014/main" id="{DAC57A3D-083B-F38C-F763-2C45678F2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208" y="5960415"/>
            <a:ext cx="1564730" cy="458153"/>
          </a:xfrm>
          <a:prstGeom prst="rect">
            <a:avLst/>
          </a:prstGeom>
        </p:spPr>
      </p:pic>
    </p:spTree>
    <p:extLst>
      <p:ext uri="{BB962C8B-B14F-4D97-AF65-F5344CB8AC3E}">
        <p14:creationId xmlns:p14="http://schemas.microsoft.com/office/powerpoint/2010/main" val="2817673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7954A20C-2A8C-2B40-B576-BA7D152F7FF9}"/>
              </a:ext>
            </a:extLst>
          </p:cNvPr>
          <p:cNvPicPr>
            <a:picLocks noChangeAspect="1"/>
          </p:cNvPicPr>
          <p:nvPr/>
        </p:nvPicPr>
        <p:blipFill rotWithShape="1">
          <a:blip r:embed="rId3"/>
          <a:srcRect l="-16" t="15611" r="16" b="17212"/>
          <a:stretch/>
        </p:blipFill>
        <p:spPr>
          <a:xfrm>
            <a:off x="-1" y="1"/>
            <a:ext cx="12190013" cy="5459220"/>
          </a:xfrm>
          <a:prstGeom prst="rect">
            <a:avLst/>
          </a:prstGeom>
        </p:spPr>
      </p:pic>
      <p:sp>
        <p:nvSpPr>
          <p:cNvPr id="13" name="Rectángulo 12">
            <a:extLst>
              <a:ext uri="{FF2B5EF4-FFF2-40B4-BE49-F238E27FC236}">
                <a16:creationId xmlns:a16="http://schemas.microsoft.com/office/drawing/2014/main" id="{E7F929BE-1417-6745-B8FB-525C026A3C6D}"/>
              </a:ext>
            </a:extLst>
          </p:cNvPr>
          <p:cNvSpPr/>
          <p:nvPr/>
        </p:nvSpPr>
        <p:spPr>
          <a:xfrm>
            <a:off x="1987" y="5459220"/>
            <a:ext cx="12190013" cy="139878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id="{42E49B4F-C2A2-CFDC-001E-9230B08F81C3}"/>
              </a:ext>
            </a:extLst>
          </p:cNvPr>
          <p:cNvSpPr>
            <a:spLocks noGrp="1"/>
          </p:cNvSpPr>
          <p:nvPr>
            <p:ph type="ctrTitle"/>
          </p:nvPr>
        </p:nvSpPr>
        <p:spPr>
          <a:xfrm>
            <a:off x="416759" y="4272977"/>
            <a:ext cx="8314645" cy="2432445"/>
          </a:xfrm>
        </p:spPr>
        <p:txBody>
          <a:bodyPr>
            <a:normAutofit/>
          </a:bodyPr>
          <a:lstStyle/>
          <a:p>
            <a:pPr algn="l"/>
            <a:r>
              <a:rPr lang="es-PE" sz="3000" b="1" dirty="0">
                <a:solidFill>
                  <a:srgbClr val="00477A"/>
                </a:solidFill>
                <a:latin typeface="Helvetica" panose="020B0604020202020204" pitchFamily="34" charset="0"/>
                <a:cs typeface="Helvetica" panose="020B0604020202020204" pitchFamily="34" charset="0"/>
              </a:rPr>
              <a:t>BEHAVIOUR CHANGE SOLUTIONS</a:t>
            </a:r>
            <a:br>
              <a:rPr lang="es-PE" sz="3000" b="1" dirty="0">
                <a:solidFill>
                  <a:srgbClr val="00477A"/>
                </a:solidFill>
                <a:latin typeface="Helvetica" panose="020B0604020202020204" pitchFamily="34" charset="0"/>
                <a:cs typeface="Helvetica" panose="020B0604020202020204" pitchFamily="34" charset="0"/>
              </a:rPr>
            </a:br>
            <a:r>
              <a:rPr lang="es-PE" sz="3000" b="1" dirty="0">
                <a:solidFill>
                  <a:srgbClr val="00477A"/>
                </a:solidFill>
                <a:latin typeface="Helvetica" panose="020B0604020202020204" pitchFamily="34" charset="0"/>
                <a:cs typeface="Helvetica" panose="020B0604020202020204" pitchFamily="34" charset="0"/>
              </a:rPr>
              <a:t>&amp; CONSTRUCTION PRACTICES</a:t>
            </a:r>
          </a:p>
        </p:txBody>
      </p:sp>
      <p:pic>
        <p:nvPicPr>
          <p:cNvPr id="15" name="Imagen 14" descr="Un letrero azul con letras blancas&#10;&#10;Descripción generada automáticamente con confianza media">
            <a:extLst>
              <a:ext uri="{FF2B5EF4-FFF2-40B4-BE49-F238E27FC236}">
                <a16:creationId xmlns:a16="http://schemas.microsoft.com/office/drawing/2014/main" id="{6CC5B8EE-F995-7F9B-04A4-212DB857B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594" y="5939807"/>
            <a:ext cx="2374243" cy="732058"/>
          </a:xfrm>
          <a:prstGeom prst="rect">
            <a:avLst/>
          </a:prstGeom>
        </p:spPr>
      </p:pic>
      <p:sp>
        <p:nvSpPr>
          <p:cNvPr id="10" name="Rectángulo 9">
            <a:extLst>
              <a:ext uri="{FF2B5EF4-FFF2-40B4-BE49-F238E27FC236}">
                <a16:creationId xmlns:a16="http://schemas.microsoft.com/office/drawing/2014/main" id="{AA41E6CC-D458-FD4D-AC10-519CAEF67E50}"/>
              </a:ext>
            </a:extLst>
          </p:cNvPr>
          <p:cNvSpPr/>
          <p:nvPr/>
        </p:nvSpPr>
        <p:spPr>
          <a:xfrm>
            <a:off x="9556594" y="5605239"/>
            <a:ext cx="1029449" cy="276999"/>
          </a:xfrm>
          <a:prstGeom prst="rect">
            <a:avLst/>
          </a:prstGeom>
        </p:spPr>
        <p:txBody>
          <a:bodyPr wrap="none">
            <a:spAutoFit/>
          </a:bodyPr>
          <a:lstStyle/>
          <a:p>
            <a:r>
              <a:rPr lang="en-US" sz="1200" dirty="0">
                <a:solidFill>
                  <a:srgbClr val="ACB6BC"/>
                </a:solidFill>
                <a:latin typeface="Helvetica" pitchFamily="2" charset="0"/>
              </a:rPr>
              <a:t>Executed by</a:t>
            </a:r>
            <a:endParaRPr lang="es-PE" sz="1200" dirty="0">
              <a:solidFill>
                <a:srgbClr val="ACB6BC"/>
              </a:solidFill>
            </a:endParaRPr>
          </a:p>
        </p:txBody>
      </p:sp>
      <p:sp>
        <p:nvSpPr>
          <p:cNvPr id="11" name="Rectángulo 10">
            <a:extLst>
              <a:ext uri="{FF2B5EF4-FFF2-40B4-BE49-F238E27FC236}">
                <a16:creationId xmlns:a16="http://schemas.microsoft.com/office/drawing/2014/main" id="{C58AEC5C-D416-BC42-892A-2B61334DD43F}"/>
              </a:ext>
            </a:extLst>
          </p:cNvPr>
          <p:cNvSpPr/>
          <p:nvPr/>
        </p:nvSpPr>
        <p:spPr>
          <a:xfrm>
            <a:off x="7711573" y="5605239"/>
            <a:ext cx="1019831" cy="276999"/>
          </a:xfrm>
          <a:prstGeom prst="rect">
            <a:avLst/>
          </a:prstGeom>
        </p:spPr>
        <p:txBody>
          <a:bodyPr wrap="none">
            <a:spAutoFit/>
          </a:bodyPr>
          <a:lstStyle/>
          <a:p>
            <a:r>
              <a:rPr lang="en-US" sz="1200" dirty="0">
                <a:solidFill>
                  <a:srgbClr val="ACB6BC"/>
                </a:solidFill>
                <a:latin typeface="Helvetica" pitchFamily="2" charset="0"/>
              </a:rPr>
              <a:t>Financed by</a:t>
            </a:r>
            <a:endParaRPr lang="es-PE" sz="1200" dirty="0">
              <a:solidFill>
                <a:srgbClr val="ACB6BC"/>
              </a:solidFill>
            </a:endParaRPr>
          </a:p>
        </p:txBody>
      </p:sp>
      <p:pic>
        <p:nvPicPr>
          <p:cNvPr id="12" name="Imagen 11">
            <a:extLst>
              <a:ext uri="{FF2B5EF4-FFF2-40B4-BE49-F238E27FC236}">
                <a16:creationId xmlns:a16="http://schemas.microsoft.com/office/drawing/2014/main" id="{D9528BF1-7151-784C-B230-EA370E3460CD}"/>
              </a:ext>
            </a:extLst>
          </p:cNvPr>
          <p:cNvPicPr>
            <a:picLocks noChangeAspect="1"/>
          </p:cNvPicPr>
          <p:nvPr/>
        </p:nvPicPr>
        <p:blipFill>
          <a:blip r:embed="rId5"/>
          <a:stretch>
            <a:fillRect/>
          </a:stretch>
        </p:blipFill>
        <p:spPr>
          <a:xfrm>
            <a:off x="416759" y="324613"/>
            <a:ext cx="1215607" cy="995763"/>
          </a:xfrm>
          <a:prstGeom prst="rect">
            <a:avLst/>
          </a:prstGeom>
        </p:spPr>
      </p:pic>
      <p:pic>
        <p:nvPicPr>
          <p:cNvPr id="3" name="Picture 7" descr="A logo with a red and blue rectangle&#10;&#10;Description automatically generated">
            <a:extLst>
              <a:ext uri="{FF2B5EF4-FFF2-40B4-BE49-F238E27FC236}">
                <a16:creationId xmlns:a16="http://schemas.microsoft.com/office/drawing/2014/main" id="{279808FD-50AC-5EF0-A22E-343DCF464E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4561" y="6140976"/>
            <a:ext cx="1564730" cy="458153"/>
          </a:xfrm>
          <a:prstGeom prst="rect">
            <a:avLst/>
          </a:prstGeom>
        </p:spPr>
      </p:pic>
    </p:spTree>
    <p:extLst>
      <p:ext uri="{BB962C8B-B14F-4D97-AF65-F5344CB8AC3E}">
        <p14:creationId xmlns:p14="http://schemas.microsoft.com/office/powerpoint/2010/main" val="1032621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F630EE-32FF-5A41-8F9B-E73CECDCFAE5}"/>
              </a:ext>
            </a:extLst>
          </p:cNvPr>
          <p:cNvSpPr/>
          <p:nvPr/>
        </p:nvSpPr>
        <p:spPr>
          <a:xfrm>
            <a:off x="6096000" y="0"/>
            <a:ext cx="6096000"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Marcador de contenido 5">
            <a:extLst>
              <a:ext uri="{FF2B5EF4-FFF2-40B4-BE49-F238E27FC236}">
                <a16:creationId xmlns:a16="http://schemas.microsoft.com/office/drawing/2014/main" id="{FCD41A76-202E-CEE2-5EA4-097B4174739E}"/>
              </a:ext>
            </a:extLst>
          </p:cNvPr>
          <p:cNvSpPr>
            <a:spLocks noGrp="1"/>
          </p:cNvSpPr>
          <p:nvPr>
            <p:ph sz="half" idx="2"/>
          </p:nvPr>
        </p:nvSpPr>
        <p:spPr>
          <a:xfrm>
            <a:off x="472411" y="2434773"/>
            <a:ext cx="5008983" cy="3333351"/>
          </a:xfrm>
        </p:spPr>
        <p:txBody>
          <a:bodyPr>
            <a:noAutofit/>
          </a:bodyPr>
          <a:lstStyle/>
          <a:p>
            <a:pPr marL="0" indent="0">
              <a:lnSpc>
                <a:spcPct val="100000"/>
              </a:lnSpc>
              <a:spcAft>
                <a:spcPts val="400"/>
              </a:spcAft>
              <a:buClr>
                <a:srgbClr val="00477A"/>
              </a:buClr>
              <a:buNone/>
            </a:pPr>
            <a:r>
              <a:rPr lang="en-US" sz="3600" dirty="0">
                <a:solidFill>
                  <a:srgbClr val="00477A"/>
                </a:solidFill>
                <a:latin typeface="Helvetica" pitchFamily="2" charset="0"/>
              </a:rPr>
              <a:t>The sequential or progressive informal building process, led directly by the </a:t>
            </a:r>
            <a:r>
              <a:rPr lang="en-US" sz="3600" b="1" dirty="0">
                <a:solidFill>
                  <a:srgbClr val="00477A"/>
                </a:solidFill>
                <a:latin typeface="Helvetica" pitchFamily="2" charset="0"/>
              </a:rPr>
              <a:t>householder</a:t>
            </a:r>
            <a:r>
              <a:rPr lang="en-US" sz="3600" dirty="0">
                <a:solidFill>
                  <a:srgbClr val="00477A"/>
                </a:solidFill>
                <a:latin typeface="Helvetica" pitchFamily="2" charset="0"/>
              </a:rPr>
              <a:t>, who hires a </a:t>
            </a:r>
            <a:r>
              <a:rPr lang="en-US" sz="3600" b="1" dirty="0">
                <a:solidFill>
                  <a:srgbClr val="00477A"/>
                </a:solidFill>
                <a:latin typeface="Helvetica" pitchFamily="2" charset="0"/>
              </a:rPr>
              <a:t>master builder</a:t>
            </a:r>
            <a:r>
              <a:rPr lang="en-US" sz="3600" dirty="0">
                <a:solidFill>
                  <a:srgbClr val="00477A"/>
                </a:solidFill>
                <a:latin typeface="Helvetica" pitchFamily="2" charset="0"/>
              </a:rPr>
              <a:t>.</a:t>
            </a:r>
          </a:p>
        </p:txBody>
      </p:sp>
      <p:sp>
        <p:nvSpPr>
          <p:cNvPr id="9" name="Marcador de contenido 5">
            <a:extLst>
              <a:ext uri="{FF2B5EF4-FFF2-40B4-BE49-F238E27FC236}">
                <a16:creationId xmlns:a16="http://schemas.microsoft.com/office/drawing/2014/main" id="{7107594F-860E-0D48-A95F-43FB1AE7A493}"/>
              </a:ext>
            </a:extLst>
          </p:cNvPr>
          <p:cNvSpPr txBox="1">
            <a:spLocks/>
          </p:cNvSpPr>
          <p:nvPr/>
        </p:nvSpPr>
        <p:spPr>
          <a:xfrm>
            <a:off x="472412" y="693541"/>
            <a:ext cx="4883594" cy="14265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Clr>
                <a:srgbClr val="00477A"/>
              </a:buClr>
              <a:buFont typeface="Arial" panose="020B0604020202020204" pitchFamily="34" charset="0"/>
              <a:buNone/>
            </a:pPr>
            <a:r>
              <a:rPr lang="en-US" sz="4800" b="1" dirty="0">
                <a:solidFill>
                  <a:srgbClr val="5EBEB6"/>
                </a:solidFill>
                <a:latin typeface="Helvetica" pitchFamily="2" charset="0"/>
              </a:rPr>
              <a:t>Progressive housing</a:t>
            </a:r>
          </a:p>
        </p:txBody>
      </p:sp>
      <p:cxnSp>
        <p:nvCxnSpPr>
          <p:cNvPr id="19" name="Conector recto de flecha 18">
            <a:extLst>
              <a:ext uri="{FF2B5EF4-FFF2-40B4-BE49-F238E27FC236}">
                <a16:creationId xmlns:a16="http://schemas.microsoft.com/office/drawing/2014/main" id="{AED0B910-64A6-5742-940E-D98D821F68F5}"/>
              </a:ext>
            </a:extLst>
          </p:cNvPr>
          <p:cNvCxnSpPr>
            <a:cxnSpLocks/>
          </p:cNvCxnSpPr>
          <p:nvPr/>
        </p:nvCxnSpPr>
        <p:spPr>
          <a:xfrm>
            <a:off x="8209280" y="2897579"/>
            <a:ext cx="0" cy="686304"/>
          </a:xfrm>
          <a:prstGeom prst="straightConnector1">
            <a:avLst/>
          </a:prstGeom>
          <a:ln w="76200">
            <a:solidFill>
              <a:srgbClr val="024679"/>
            </a:solidFill>
            <a:tailEnd type="triangle"/>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33B8B2A0-A491-E34C-B3DD-BC6831DA1C8C}"/>
              </a:ext>
            </a:extLst>
          </p:cNvPr>
          <p:cNvSpPr/>
          <p:nvPr/>
        </p:nvSpPr>
        <p:spPr>
          <a:xfrm>
            <a:off x="9194969" y="1545257"/>
            <a:ext cx="1723549" cy="369332"/>
          </a:xfrm>
          <a:prstGeom prst="rect">
            <a:avLst/>
          </a:prstGeom>
        </p:spPr>
        <p:txBody>
          <a:bodyPr wrap="none">
            <a:spAutoFit/>
          </a:bodyPr>
          <a:lstStyle/>
          <a:p>
            <a:r>
              <a:rPr lang="en-US" b="1" dirty="0">
                <a:solidFill>
                  <a:srgbClr val="00477A"/>
                </a:solidFill>
                <a:latin typeface="Helvetica" pitchFamily="2" charset="0"/>
              </a:rPr>
              <a:t>Householders</a:t>
            </a:r>
            <a:endParaRPr lang="es-PE" b="1" dirty="0"/>
          </a:p>
        </p:txBody>
      </p:sp>
      <p:sp>
        <p:nvSpPr>
          <p:cNvPr id="21" name="Rectángulo 20">
            <a:extLst>
              <a:ext uri="{FF2B5EF4-FFF2-40B4-BE49-F238E27FC236}">
                <a16:creationId xmlns:a16="http://schemas.microsoft.com/office/drawing/2014/main" id="{5320CC2D-E117-0942-BA1C-6399C44768B9}"/>
              </a:ext>
            </a:extLst>
          </p:cNvPr>
          <p:cNvSpPr/>
          <p:nvPr/>
        </p:nvSpPr>
        <p:spPr>
          <a:xfrm>
            <a:off x="9194969" y="4555899"/>
            <a:ext cx="1787669" cy="369332"/>
          </a:xfrm>
          <a:prstGeom prst="rect">
            <a:avLst/>
          </a:prstGeom>
        </p:spPr>
        <p:txBody>
          <a:bodyPr wrap="none">
            <a:spAutoFit/>
          </a:bodyPr>
          <a:lstStyle/>
          <a:p>
            <a:r>
              <a:rPr lang="en-US" b="1" dirty="0">
                <a:solidFill>
                  <a:srgbClr val="00477A"/>
                </a:solidFill>
                <a:latin typeface="Helvetica" pitchFamily="2" charset="0"/>
              </a:rPr>
              <a:t>Master Builder</a:t>
            </a:r>
            <a:endParaRPr lang="es-PE" b="1" dirty="0"/>
          </a:p>
        </p:txBody>
      </p:sp>
      <p:pic>
        <p:nvPicPr>
          <p:cNvPr id="27" name="Imagen 26">
            <a:extLst>
              <a:ext uri="{FF2B5EF4-FFF2-40B4-BE49-F238E27FC236}">
                <a16:creationId xmlns:a16="http://schemas.microsoft.com/office/drawing/2014/main" id="{AD1BAC3D-9C96-CE4F-BE24-CC45D425AE74}"/>
              </a:ext>
            </a:extLst>
          </p:cNvPr>
          <p:cNvPicPr>
            <a:picLocks noChangeAspect="1"/>
          </p:cNvPicPr>
          <p:nvPr/>
        </p:nvPicPr>
        <p:blipFill>
          <a:blip r:embed="rId3"/>
          <a:stretch>
            <a:fillRect/>
          </a:stretch>
        </p:blipFill>
        <p:spPr>
          <a:xfrm>
            <a:off x="7593072" y="1025073"/>
            <a:ext cx="1233487" cy="1409700"/>
          </a:xfrm>
          <a:prstGeom prst="rect">
            <a:avLst/>
          </a:prstGeom>
        </p:spPr>
      </p:pic>
      <p:pic>
        <p:nvPicPr>
          <p:cNvPr id="30" name="Imagen 29">
            <a:extLst>
              <a:ext uri="{FF2B5EF4-FFF2-40B4-BE49-F238E27FC236}">
                <a16:creationId xmlns:a16="http://schemas.microsoft.com/office/drawing/2014/main" id="{32401273-4E67-B04E-A035-31C6DD7FDFEE}"/>
              </a:ext>
            </a:extLst>
          </p:cNvPr>
          <p:cNvPicPr>
            <a:picLocks noChangeAspect="1"/>
          </p:cNvPicPr>
          <p:nvPr/>
        </p:nvPicPr>
        <p:blipFill>
          <a:blip r:embed="rId4"/>
          <a:stretch>
            <a:fillRect/>
          </a:stretch>
        </p:blipFill>
        <p:spPr>
          <a:xfrm>
            <a:off x="7675880" y="4034474"/>
            <a:ext cx="1066800" cy="1409700"/>
          </a:xfrm>
          <a:prstGeom prst="rect">
            <a:avLst/>
          </a:prstGeom>
        </p:spPr>
      </p:pic>
    </p:spTree>
    <p:extLst>
      <p:ext uri="{BB962C8B-B14F-4D97-AF65-F5344CB8AC3E}">
        <p14:creationId xmlns:p14="http://schemas.microsoft.com/office/powerpoint/2010/main" val="3946071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74EE57AE-4998-C24A-AA92-8847E3C17A94}"/>
              </a:ext>
            </a:extLst>
          </p:cNvPr>
          <p:cNvPicPr>
            <a:picLocks noChangeAspect="1"/>
          </p:cNvPicPr>
          <p:nvPr/>
        </p:nvPicPr>
        <p:blipFill>
          <a:blip r:embed="rId3"/>
          <a:stretch>
            <a:fillRect/>
          </a:stretch>
        </p:blipFill>
        <p:spPr>
          <a:xfrm>
            <a:off x="6639560" y="746760"/>
            <a:ext cx="5064760" cy="5064760"/>
          </a:xfrm>
          <a:prstGeom prst="rect">
            <a:avLst/>
          </a:prstGeom>
        </p:spPr>
      </p:pic>
      <p:sp>
        <p:nvSpPr>
          <p:cNvPr id="14" name="Marcador de contenido 13">
            <a:extLst>
              <a:ext uri="{FF2B5EF4-FFF2-40B4-BE49-F238E27FC236}">
                <a16:creationId xmlns:a16="http://schemas.microsoft.com/office/drawing/2014/main" id="{EA66DFE8-C217-63D5-241E-7ABCA328076A}"/>
              </a:ext>
            </a:extLst>
          </p:cNvPr>
          <p:cNvSpPr>
            <a:spLocks noGrp="1"/>
          </p:cNvSpPr>
          <p:nvPr>
            <p:ph sz="quarter" idx="4"/>
          </p:nvPr>
        </p:nvSpPr>
        <p:spPr>
          <a:xfrm>
            <a:off x="7709404" y="2084416"/>
            <a:ext cx="2813660" cy="2381477"/>
          </a:xfrm>
        </p:spPr>
        <p:txBody>
          <a:bodyPr>
            <a:normAutofit fontScale="85000" lnSpcReduction="10000"/>
          </a:bodyPr>
          <a:lstStyle/>
          <a:p>
            <a:pPr marL="0" indent="0" algn="ctr">
              <a:lnSpc>
                <a:spcPct val="100000"/>
              </a:lnSpc>
              <a:spcAft>
                <a:spcPts val="400"/>
              </a:spcAft>
              <a:buClr>
                <a:srgbClr val="00477A"/>
              </a:buClr>
              <a:buNone/>
            </a:pPr>
            <a:r>
              <a:rPr lang="en-US" sz="2400" dirty="0">
                <a:latin typeface="Helvetica" pitchFamily="2" charset="0"/>
                <a:cs typeface="Calibri" panose="020F0502020204030204" pitchFamily="34" charset="0"/>
              </a:rPr>
              <a:t>Around </a:t>
            </a:r>
          </a:p>
          <a:p>
            <a:pPr marL="0" indent="0" algn="ctr">
              <a:lnSpc>
                <a:spcPct val="100000"/>
              </a:lnSpc>
              <a:spcAft>
                <a:spcPts val="400"/>
              </a:spcAft>
              <a:buClr>
                <a:srgbClr val="00477A"/>
              </a:buClr>
              <a:buNone/>
            </a:pPr>
            <a:r>
              <a:rPr lang="es-MX" sz="6000" b="1" dirty="0">
                <a:solidFill>
                  <a:srgbClr val="00477A"/>
                </a:solidFill>
                <a:latin typeface="Helvetica" pitchFamily="2" charset="0"/>
                <a:cs typeface="Calibri" panose="020F0502020204030204" pitchFamily="34" charset="0"/>
              </a:rPr>
              <a:t>70%</a:t>
            </a:r>
          </a:p>
          <a:p>
            <a:pPr marL="0" indent="0" algn="ctr">
              <a:lnSpc>
                <a:spcPct val="100000"/>
              </a:lnSpc>
              <a:spcAft>
                <a:spcPts val="400"/>
              </a:spcAft>
              <a:buClr>
                <a:srgbClr val="00477A"/>
              </a:buClr>
              <a:buNone/>
            </a:pPr>
            <a:r>
              <a:rPr lang="en-US" sz="2400" dirty="0">
                <a:latin typeface="Helvetica" pitchFamily="2" charset="0"/>
                <a:cs typeface="Calibri" panose="020F0502020204030204" pitchFamily="34" charset="0"/>
              </a:rPr>
              <a:t>of the housing stock is developed in this way in Latin America.</a:t>
            </a:r>
            <a:endParaRPr lang="es-PE" sz="2400" dirty="0">
              <a:latin typeface="Helvetica" pitchFamily="2" charset="0"/>
              <a:cs typeface="Calibri" panose="020F0502020204030204" pitchFamily="34" charset="0"/>
            </a:endParaRPr>
          </a:p>
        </p:txBody>
      </p:sp>
      <p:sp>
        <p:nvSpPr>
          <p:cNvPr id="2" name="Rectángulo 1">
            <a:extLst>
              <a:ext uri="{FF2B5EF4-FFF2-40B4-BE49-F238E27FC236}">
                <a16:creationId xmlns:a16="http://schemas.microsoft.com/office/drawing/2014/main" id="{EFF630EE-32FF-5A41-8F9B-E73CECDCFAE5}"/>
              </a:ext>
            </a:extLst>
          </p:cNvPr>
          <p:cNvSpPr/>
          <p:nvPr/>
        </p:nvSpPr>
        <p:spPr>
          <a:xfrm>
            <a:off x="0" y="0"/>
            <a:ext cx="6096000"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2" name="Marcador de contenido 13">
            <a:extLst>
              <a:ext uri="{FF2B5EF4-FFF2-40B4-BE49-F238E27FC236}">
                <a16:creationId xmlns:a16="http://schemas.microsoft.com/office/drawing/2014/main" id="{531DCC4D-624D-1D4C-93AB-A71214F9CEB2}"/>
              </a:ext>
            </a:extLst>
          </p:cNvPr>
          <p:cNvSpPr txBox="1">
            <a:spLocks/>
          </p:cNvSpPr>
          <p:nvPr/>
        </p:nvSpPr>
        <p:spPr>
          <a:xfrm>
            <a:off x="1641170" y="3566734"/>
            <a:ext cx="2813660" cy="17983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Clr>
                <a:srgbClr val="00477A"/>
              </a:buClr>
              <a:buFont typeface="Arial" panose="020B0604020202020204" pitchFamily="34" charset="0"/>
              <a:buNone/>
            </a:pPr>
            <a:r>
              <a:rPr lang="en-US" sz="2400" dirty="0">
                <a:latin typeface="Helvetica" pitchFamily="2" charset="0"/>
                <a:cs typeface="Calibri" panose="020F0502020204030204" pitchFamily="34" charset="0"/>
              </a:rPr>
              <a:t>It takes a period of </a:t>
            </a:r>
          </a:p>
          <a:p>
            <a:pPr marL="0" indent="0" algn="ctr">
              <a:lnSpc>
                <a:spcPct val="100000"/>
              </a:lnSpc>
              <a:spcBef>
                <a:spcPts val="0"/>
              </a:spcBef>
              <a:spcAft>
                <a:spcPts val="400"/>
              </a:spcAft>
              <a:buClr>
                <a:srgbClr val="00477A"/>
              </a:buClr>
              <a:buNone/>
            </a:pPr>
            <a:r>
              <a:rPr lang="es-MX" sz="6000" b="1" dirty="0">
                <a:solidFill>
                  <a:srgbClr val="00477A"/>
                </a:solidFill>
                <a:latin typeface="Helvetica" pitchFamily="2" charset="0"/>
                <a:cs typeface="Calibri" panose="020F0502020204030204" pitchFamily="34" charset="0"/>
              </a:rPr>
              <a:t>10 </a:t>
            </a:r>
            <a:r>
              <a:rPr lang="en-US" sz="2400" dirty="0">
                <a:latin typeface="Helvetica" pitchFamily="2" charset="0"/>
                <a:cs typeface="Calibri" panose="020F0502020204030204" pitchFamily="34" charset="0"/>
              </a:rPr>
              <a:t>to</a:t>
            </a:r>
            <a:r>
              <a:rPr lang="es-MX" sz="6000" b="1" dirty="0">
                <a:solidFill>
                  <a:srgbClr val="00477A"/>
                </a:solidFill>
                <a:latin typeface="Helvetica" pitchFamily="2" charset="0"/>
                <a:cs typeface="Calibri" panose="020F0502020204030204" pitchFamily="34" charset="0"/>
              </a:rPr>
              <a:t> 20</a:t>
            </a:r>
          </a:p>
          <a:p>
            <a:pPr marL="0" indent="0" algn="ctr">
              <a:lnSpc>
                <a:spcPct val="100000"/>
              </a:lnSpc>
              <a:spcBef>
                <a:spcPts val="0"/>
              </a:spcBef>
              <a:spcAft>
                <a:spcPts val="400"/>
              </a:spcAft>
              <a:buClr>
                <a:srgbClr val="00477A"/>
              </a:buClr>
              <a:buFont typeface="Arial" panose="020B0604020202020204" pitchFamily="34" charset="0"/>
              <a:buNone/>
            </a:pPr>
            <a:r>
              <a:rPr lang="en-US" sz="2400" dirty="0">
                <a:latin typeface="Helvetica" pitchFamily="2" charset="0"/>
                <a:cs typeface="Calibri" panose="020F0502020204030204" pitchFamily="34" charset="0"/>
              </a:rPr>
              <a:t>years.</a:t>
            </a:r>
            <a:endParaRPr lang="es-PE" sz="2400" dirty="0">
              <a:latin typeface="Helvetica" pitchFamily="2" charset="0"/>
              <a:cs typeface="Calibri" panose="020F0502020204030204" pitchFamily="34" charset="0"/>
            </a:endParaRPr>
          </a:p>
        </p:txBody>
      </p:sp>
      <p:pic>
        <p:nvPicPr>
          <p:cNvPr id="25" name="Imagen 24">
            <a:extLst>
              <a:ext uri="{FF2B5EF4-FFF2-40B4-BE49-F238E27FC236}">
                <a16:creationId xmlns:a16="http://schemas.microsoft.com/office/drawing/2014/main" id="{EF258728-E1AC-444B-B9DE-1EEC801F6B52}"/>
              </a:ext>
            </a:extLst>
          </p:cNvPr>
          <p:cNvPicPr>
            <a:picLocks noChangeAspect="1"/>
          </p:cNvPicPr>
          <p:nvPr/>
        </p:nvPicPr>
        <p:blipFill>
          <a:blip r:embed="rId4"/>
          <a:stretch>
            <a:fillRect/>
          </a:stretch>
        </p:blipFill>
        <p:spPr>
          <a:xfrm>
            <a:off x="2266950" y="1043584"/>
            <a:ext cx="1562100" cy="2231571"/>
          </a:xfrm>
          <a:prstGeom prst="rect">
            <a:avLst/>
          </a:prstGeom>
        </p:spPr>
      </p:pic>
    </p:spTree>
    <p:extLst>
      <p:ext uri="{BB962C8B-B14F-4D97-AF65-F5344CB8AC3E}">
        <p14:creationId xmlns:p14="http://schemas.microsoft.com/office/powerpoint/2010/main" val="220872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F630EE-32FF-5A41-8F9B-E73CECDCFAE5}"/>
              </a:ext>
            </a:extLst>
          </p:cNvPr>
          <p:cNvSpPr/>
          <p:nvPr/>
        </p:nvSpPr>
        <p:spPr>
          <a:xfrm>
            <a:off x="0" y="0"/>
            <a:ext cx="12192000"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Marcador de contenido 5">
            <a:extLst>
              <a:ext uri="{FF2B5EF4-FFF2-40B4-BE49-F238E27FC236}">
                <a16:creationId xmlns:a16="http://schemas.microsoft.com/office/drawing/2014/main" id="{FCD41A76-202E-CEE2-5EA4-097B4174739E}"/>
              </a:ext>
            </a:extLst>
          </p:cNvPr>
          <p:cNvSpPr>
            <a:spLocks noGrp="1"/>
          </p:cNvSpPr>
          <p:nvPr>
            <p:ph sz="half" idx="2"/>
          </p:nvPr>
        </p:nvSpPr>
        <p:spPr>
          <a:xfrm>
            <a:off x="335177" y="2609232"/>
            <a:ext cx="4883594" cy="508479"/>
          </a:xfrm>
        </p:spPr>
        <p:txBody>
          <a:bodyPr>
            <a:noAutofit/>
          </a:bodyPr>
          <a:lstStyle/>
          <a:p>
            <a:pPr marL="0" indent="0" algn="ctr">
              <a:lnSpc>
                <a:spcPct val="100000"/>
              </a:lnSpc>
              <a:spcAft>
                <a:spcPts val="400"/>
              </a:spcAft>
              <a:buClr>
                <a:srgbClr val="5EBEB6"/>
              </a:buClr>
              <a:buNone/>
            </a:pPr>
            <a:r>
              <a:rPr lang="en-US" sz="3200" b="1" dirty="0">
                <a:solidFill>
                  <a:srgbClr val="00477A"/>
                </a:solidFill>
                <a:latin typeface="Helvetica" pitchFamily="2" charset="0"/>
              </a:rPr>
              <a:t>Construction errors</a:t>
            </a:r>
            <a:endParaRPr lang="en-US" sz="3200" dirty="0">
              <a:latin typeface="Helvetica" pitchFamily="2" charset="0"/>
            </a:endParaRPr>
          </a:p>
        </p:txBody>
      </p:sp>
      <p:pic>
        <p:nvPicPr>
          <p:cNvPr id="9" name="Imagen 8">
            <a:extLst>
              <a:ext uri="{FF2B5EF4-FFF2-40B4-BE49-F238E27FC236}">
                <a16:creationId xmlns:a16="http://schemas.microsoft.com/office/drawing/2014/main" id="{966CD12F-A585-FD46-B1E1-D548D7377970}"/>
              </a:ext>
            </a:extLst>
          </p:cNvPr>
          <p:cNvPicPr>
            <a:picLocks noChangeAspect="1"/>
          </p:cNvPicPr>
          <p:nvPr/>
        </p:nvPicPr>
        <p:blipFill rotWithShape="1">
          <a:blip r:embed="rId3">
            <a:extLst>
              <a:ext uri="{28A0092B-C50C-407E-A947-70E740481C1C}">
                <a14:useLocalDpi xmlns:a14="http://schemas.microsoft.com/office/drawing/2010/main" val="0"/>
              </a:ext>
            </a:extLst>
          </a:blip>
          <a:srcRect l="30504" r="5074"/>
          <a:stretch/>
        </p:blipFill>
        <p:spPr>
          <a:xfrm>
            <a:off x="5553948" y="1"/>
            <a:ext cx="6638052" cy="6858000"/>
          </a:xfrm>
          <a:prstGeom prst="rect">
            <a:avLst/>
          </a:prstGeom>
        </p:spPr>
      </p:pic>
      <p:sp>
        <p:nvSpPr>
          <p:cNvPr id="5" name="Marcador de contenido 5">
            <a:extLst>
              <a:ext uri="{FF2B5EF4-FFF2-40B4-BE49-F238E27FC236}">
                <a16:creationId xmlns:a16="http://schemas.microsoft.com/office/drawing/2014/main" id="{5F8DE044-9C00-1645-9BD5-822066AC0822}"/>
              </a:ext>
            </a:extLst>
          </p:cNvPr>
          <p:cNvSpPr txBox="1">
            <a:spLocks/>
          </p:cNvSpPr>
          <p:nvPr/>
        </p:nvSpPr>
        <p:spPr>
          <a:xfrm>
            <a:off x="335177" y="652022"/>
            <a:ext cx="4883594" cy="1153075"/>
          </a:xfrm>
          <a:prstGeom prst="rect">
            <a:avLst/>
          </a:prstGeom>
          <a:ln w="50800">
            <a:solidFill>
              <a:srgbClr val="5EBEB6"/>
            </a:solidFill>
            <a:miter lim="800000"/>
          </a:ln>
        </p:spPr>
        <p:txBody>
          <a:bodyPr vert="horz" lIns="108000" tIns="108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5EBEB6"/>
              </a:buClr>
              <a:buFont typeface="Arial" panose="020B0604020202020204" pitchFamily="34" charset="0"/>
              <a:buNone/>
            </a:pPr>
            <a:r>
              <a:rPr lang="en-US" sz="3200" b="1" dirty="0">
                <a:solidFill>
                  <a:srgbClr val="00477A"/>
                </a:solidFill>
                <a:latin typeface="Helvetica" pitchFamily="2" charset="0"/>
              </a:rPr>
              <a:t>UNTRAINED</a:t>
            </a:r>
          </a:p>
          <a:p>
            <a:pPr marL="0" indent="0" algn="ctr">
              <a:lnSpc>
                <a:spcPct val="100000"/>
              </a:lnSpc>
              <a:spcBef>
                <a:spcPts val="0"/>
              </a:spcBef>
              <a:buClr>
                <a:srgbClr val="5EBEB6"/>
              </a:buClr>
              <a:buFont typeface="Arial" panose="020B0604020202020204" pitchFamily="34" charset="0"/>
              <a:buNone/>
            </a:pPr>
            <a:r>
              <a:rPr lang="en-US" sz="3200" b="1" dirty="0">
                <a:solidFill>
                  <a:srgbClr val="00477A"/>
                </a:solidFill>
                <a:latin typeface="Helvetica" pitchFamily="2" charset="0"/>
              </a:rPr>
              <a:t>MASTER BUILDERS</a:t>
            </a:r>
            <a:endParaRPr lang="en-US" sz="3200" dirty="0">
              <a:latin typeface="Helvetica" pitchFamily="2" charset="0"/>
            </a:endParaRPr>
          </a:p>
        </p:txBody>
      </p:sp>
      <p:cxnSp>
        <p:nvCxnSpPr>
          <p:cNvPr id="7" name="Conector recto de flecha 6">
            <a:extLst>
              <a:ext uri="{FF2B5EF4-FFF2-40B4-BE49-F238E27FC236}">
                <a16:creationId xmlns:a16="http://schemas.microsoft.com/office/drawing/2014/main" id="{EF5AB43D-A35B-634C-8D7A-4B67593B9124}"/>
              </a:ext>
            </a:extLst>
          </p:cNvPr>
          <p:cNvCxnSpPr>
            <a:cxnSpLocks/>
          </p:cNvCxnSpPr>
          <p:nvPr/>
        </p:nvCxnSpPr>
        <p:spPr>
          <a:xfrm>
            <a:off x="2781246" y="1915083"/>
            <a:ext cx="0" cy="686304"/>
          </a:xfrm>
          <a:prstGeom prst="straightConnector1">
            <a:avLst/>
          </a:prstGeom>
          <a:ln w="76200">
            <a:solidFill>
              <a:srgbClr val="024679"/>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id="{5DB6EDE4-3FCD-B640-91C3-0F4A0E777A69}"/>
              </a:ext>
            </a:extLst>
          </p:cNvPr>
          <p:cNvGrpSpPr/>
          <p:nvPr/>
        </p:nvGrpSpPr>
        <p:grpSpPr>
          <a:xfrm>
            <a:off x="1540969" y="3321742"/>
            <a:ext cx="2480553" cy="686304"/>
            <a:chOff x="1692340" y="3792525"/>
            <a:chExt cx="2480553" cy="686304"/>
          </a:xfrm>
        </p:grpSpPr>
        <p:cxnSp>
          <p:nvCxnSpPr>
            <p:cNvPr id="8" name="Conector recto de flecha 7">
              <a:extLst>
                <a:ext uri="{FF2B5EF4-FFF2-40B4-BE49-F238E27FC236}">
                  <a16:creationId xmlns:a16="http://schemas.microsoft.com/office/drawing/2014/main" id="{8363D593-C96A-324C-AF23-9D2C91168D6D}"/>
                </a:ext>
              </a:extLst>
            </p:cNvPr>
            <p:cNvCxnSpPr>
              <a:cxnSpLocks/>
            </p:cNvCxnSpPr>
            <p:nvPr/>
          </p:nvCxnSpPr>
          <p:spPr>
            <a:xfrm>
              <a:off x="1692340" y="3792525"/>
              <a:ext cx="0" cy="686304"/>
            </a:xfrm>
            <a:prstGeom prst="straightConnector1">
              <a:avLst/>
            </a:prstGeom>
            <a:ln w="76200">
              <a:solidFill>
                <a:srgbClr val="02467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E2B47345-4429-5F4C-8ECE-88F7C6AEA798}"/>
                </a:ext>
              </a:extLst>
            </p:cNvPr>
            <p:cNvCxnSpPr>
              <a:cxnSpLocks/>
            </p:cNvCxnSpPr>
            <p:nvPr/>
          </p:nvCxnSpPr>
          <p:spPr>
            <a:xfrm>
              <a:off x="4172893" y="3792525"/>
              <a:ext cx="0" cy="686304"/>
            </a:xfrm>
            <a:prstGeom prst="straightConnector1">
              <a:avLst/>
            </a:prstGeom>
            <a:ln w="76200">
              <a:solidFill>
                <a:srgbClr val="024679"/>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Marcador de contenido 5">
            <a:extLst>
              <a:ext uri="{FF2B5EF4-FFF2-40B4-BE49-F238E27FC236}">
                <a16:creationId xmlns:a16="http://schemas.microsoft.com/office/drawing/2014/main" id="{F4941B0D-6788-064A-B3CA-8DE029348C89}"/>
              </a:ext>
            </a:extLst>
          </p:cNvPr>
          <p:cNvSpPr txBox="1">
            <a:spLocks/>
          </p:cNvSpPr>
          <p:nvPr/>
        </p:nvSpPr>
        <p:spPr>
          <a:xfrm>
            <a:off x="453689" y="5453102"/>
            <a:ext cx="2174559" cy="425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400"/>
              </a:spcAft>
              <a:buClr>
                <a:srgbClr val="5EBEB6"/>
              </a:buClr>
              <a:buFont typeface="Arial" panose="020B0604020202020204" pitchFamily="34" charset="0"/>
              <a:buNone/>
            </a:pPr>
            <a:r>
              <a:rPr lang="en-US" sz="2600" b="1" dirty="0">
                <a:solidFill>
                  <a:srgbClr val="5EBEB6"/>
                </a:solidFill>
                <a:latin typeface="Helvetica" pitchFamily="2" charset="0"/>
              </a:rPr>
              <a:t>Vulnerability</a:t>
            </a:r>
            <a:endParaRPr lang="en-US" sz="2600" dirty="0">
              <a:solidFill>
                <a:srgbClr val="5EBEB6"/>
              </a:solidFill>
              <a:latin typeface="Helvetica" pitchFamily="2" charset="0"/>
            </a:endParaRPr>
          </a:p>
        </p:txBody>
      </p:sp>
      <p:sp>
        <p:nvSpPr>
          <p:cNvPr id="12" name="Marcador de contenido 5">
            <a:extLst>
              <a:ext uri="{FF2B5EF4-FFF2-40B4-BE49-F238E27FC236}">
                <a16:creationId xmlns:a16="http://schemas.microsoft.com/office/drawing/2014/main" id="{AEFD0C85-246C-AD42-BD39-F358ADD72A30}"/>
              </a:ext>
            </a:extLst>
          </p:cNvPr>
          <p:cNvSpPr txBox="1">
            <a:spLocks/>
          </p:cNvSpPr>
          <p:nvPr/>
        </p:nvSpPr>
        <p:spPr>
          <a:xfrm>
            <a:off x="2934242" y="5450306"/>
            <a:ext cx="2174559" cy="425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400"/>
              </a:spcAft>
              <a:buClr>
                <a:srgbClr val="5EBEB6"/>
              </a:buClr>
              <a:buFont typeface="Arial" panose="020B0604020202020204" pitchFamily="34" charset="0"/>
              <a:buNone/>
            </a:pPr>
            <a:r>
              <a:rPr lang="en-US" sz="2600" b="1" dirty="0">
                <a:solidFill>
                  <a:srgbClr val="5EBEB6"/>
                </a:solidFill>
                <a:latin typeface="Helvetica" pitchFamily="2" charset="0"/>
              </a:rPr>
              <a:t>Habitability</a:t>
            </a:r>
            <a:endParaRPr lang="en-US" sz="2600" dirty="0">
              <a:solidFill>
                <a:srgbClr val="5EBEB6"/>
              </a:solidFill>
              <a:latin typeface="Helvetica" pitchFamily="2" charset="0"/>
            </a:endParaRPr>
          </a:p>
        </p:txBody>
      </p:sp>
      <p:pic>
        <p:nvPicPr>
          <p:cNvPr id="16" name="Imagen 15">
            <a:extLst>
              <a:ext uri="{FF2B5EF4-FFF2-40B4-BE49-F238E27FC236}">
                <a16:creationId xmlns:a16="http://schemas.microsoft.com/office/drawing/2014/main" id="{3C4615A8-3D00-9448-9844-903542A2AEFF}"/>
              </a:ext>
            </a:extLst>
          </p:cNvPr>
          <p:cNvPicPr>
            <a:picLocks noChangeAspect="1"/>
          </p:cNvPicPr>
          <p:nvPr/>
        </p:nvPicPr>
        <p:blipFill>
          <a:blip r:embed="rId4"/>
          <a:stretch>
            <a:fillRect/>
          </a:stretch>
        </p:blipFill>
        <p:spPr>
          <a:xfrm>
            <a:off x="3287950" y="4111876"/>
            <a:ext cx="1240950" cy="1128136"/>
          </a:xfrm>
          <a:prstGeom prst="rect">
            <a:avLst/>
          </a:prstGeom>
        </p:spPr>
      </p:pic>
      <p:pic>
        <p:nvPicPr>
          <p:cNvPr id="17" name="Imagen 16">
            <a:extLst>
              <a:ext uri="{FF2B5EF4-FFF2-40B4-BE49-F238E27FC236}">
                <a16:creationId xmlns:a16="http://schemas.microsoft.com/office/drawing/2014/main" id="{A3B28FB3-820B-ED46-85A1-01E71F629260}"/>
              </a:ext>
            </a:extLst>
          </p:cNvPr>
          <p:cNvPicPr>
            <a:picLocks noChangeAspect="1"/>
          </p:cNvPicPr>
          <p:nvPr/>
        </p:nvPicPr>
        <p:blipFill>
          <a:blip r:embed="rId5"/>
          <a:stretch>
            <a:fillRect/>
          </a:stretch>
        </p:blipFill>
        <p:spPr>
          <a:xfrm>
            <a:off x="1044696" y="4111876"/>
            <a:ext cx="992543" cy="1314200"/>
          </a:xfrm>
          <a:prstGeom prst="rect">
            <a:avLst/>
          </a:prstGeom>
        </p:spPr>
      </p:pic>
    </p:spTree>
    <p:extLst>
      <p:ext uri="{BB962C8B-B14F-4D97-AF65-F5344CB8AC3E}">
        <p14:creationId xmlns:p14="http://schemas.microsoft.com/office/powerpoint/2010/main" val="2724466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F630EE-32FF-5A41-8F9B-E73CECDCFAE5}"/>
              </a:ext>
            </a:extLst>
          </p:cNvPr>
          <p:cNvSpPr/>
          <p:nvPr/>
        </p:nvSpPr>
        <p:spPr>
          <a:xfrm>
            <a:off x="0" y="0"/>
            <a:ext cx="12192000"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Marcador de contenido 5">
            <a:extLst>
              <a:ext uri="{FF2B5EF4-FFF2-40B4-BE49-F238E27FC236}">
                <a16:creationId xmlns:a16="http://schemas.microsoft.com/office/drawing/2014/main" id="{FCD41A76-202E-CEE2-5EA4-097B4174739E}"/>
              </a:ext>
            </a:extLst>
          </p:cNvPr>
          <p:cNvSpPr>
            <a:spLocks noGrp="1"/>
          </p:cNvSpPr>
          <p:nvPr>
            <p:ph sz="half" idx="2"/>
          </p:nvPr>
        </p:nvSpPr>
        <p:spPr>
          <a:xfrm>
            <a:off x="335177" y="1506572"/>
            <a:ext cx="4883594" cy="2890082"/>
          </a:xfrm>
        </p:spPr>
        <p:txBody>
          <a:bodyPr>
            <a:noAutofit/>
          </a:bodyPr>
          <a:lstStyle/>
          <a:p>
            <a:pPr>
              <a:lnSpc>
                <a:spcPct val="100000"/>
              </a:lnSpc>
              <a:spcAft>
                <a:spcPts val="400"/>
              </a:spcAft>
              <a:buClr>
                <a:srgbClr val="5EBEB6"/>
              </a:buClr>
            </a:pPr>
            <a:r>
              <a:rPr lang="en-US" sz="3600" b="1" dirty="0">
                <a:solidFill>
                  <a:srgbClr val="00477A"/>
                </a:solidFill>
                <a:latin typeface="Helvetica" pitchFamily="2" charset="0"/>
              </a:rPr>
              <a:t>Families’ resilience.</a:t>
            </a:r>
            <a:endParaRPr lang="en-US" sz="3600" dirty="0">
              <a:latin typeface="Helvetica" pitchFamily="2" charset="0"/>
            </a:endParaRPr>
          </a:p>
          <a:p>
            <a:pPr>
              <a:lnSpc>
                <a:spcPct val="100000"/>
              </a:lnSpc>
              <a:spcAft>
                <a:spcPts val="400"/>
              </a:spcAft>
              <a:buClr>
                <a:srgbClr val="5EBEB6"/>
              </a:buClr>
            </a:pPr>
            <a:r>
              <a:rPr lang="en-US" sz="3600" b="1" dirty="0">
                <a:solidFill>
                  <a:srgbClr val="00477A"/>
                </a:solidFill>
                <a:latin typeface="Helvetica" pitchFamily="2" charset="0"/>
              </a:rPr>
              <a:t>Response to lack of solutions.</a:t>
            </a:r>
            <a:endParaRPr lang="en-US" sz="3600" dirty="0">
              <a:latin typeface="Helvetica" pitchFamily="2" charset="0"/>
            </a:endParaRPr>
          </a:p>
          <a:p>
            <a:pPr>
              <a:lnSpc>
                <a:spcPct val="100000"/>
              </a:lnSpc>
              <a:spcAft>
                <a:spcPts val="400"/>
              </a:spcAft>
              <a:buClr>
                <a:srgbClr val="5EBEB6"/>
              </a:buClr>
            </a:pPr>
            <a:r>
              <a:rPr lang="en-US" sz="3600" b="1" dirty="0">
                <a:solidFill>
                  <a:srgbClr val="00477A"/>
                </a:solidFill>
                <a:latin typeface="Helvetica" pitchFamily="2" charset="0"/>
              </a:rPr>
              <a:t>Growing need for housing.</a:t>
            </a:r>
            <a:endParaRPr lang="en-US" sz="3600" dirty="0">
              <a:latin typeface="Helvetica" pitchFamily="2" charset="0"/>
            </a:endParaRPr>
          </a:p>
        </p:txBody>
      </p:sp>
      <p:pic>
        <p:nvPicPr>
          <p:cNvPr id="7" name="Imagen 6">
            <a:extLst>
              <a:ext uri="{FF2B5EF4-FFF2-40B4-BE49-F238E27FC236}">
                <a16:creationId xmlns:a16="http://schemas.microsoft.com/office/drawing/2014/main" id="{ED419D74-9FC5-7A46-B77F-8A450806798C}"/>
              </a:ext>
            </a:extLst>
          </p:cNvPr>
          <p:cNvPicPr>
            <a:picLocks noChangeAspect="1"/>
          </p:cNvPicPr>
          <p:nvPr/>
        </p:nvPicPr>
        <p:blipFill rotWithShape="1">
          <a:blip r:embed="rId3">
            <a:extLst>
              <a:ext uri="{28A0092B-C50C-407E-A947-70E740481C1C}">
                <a14:useLocalDpi xmlns:a14="http://schemas.microsoft.com/office/drawing/2010/main" val="0"/>
              </a:ext>
            </a:extLst>
          </a:blip>
          <a:srcRect l="20621" r="25175"/>
          <a:stretch/>
        </p:blipFill>
        <p:spPr>
          <a:xfrm>
            <a:off x="5553948" y="0"/>
            <a:ext cx="6638052" cy="6858001"/>
          </a:xfrm>
          <a:prstGeom prst="rect">
            <a:avLst/>
          </a:prstGeom>
        </p:spPr>
      </p:pic>
    </p:spTree>
    <p:extLst>
      <p:ext uri="{BB962C8B-B14F-4D97-AF65-F5344CB8AC3E}">
        <p14:creationId xmlns:p14="http://schemas.microsoft.com/office/powerpoint/2010/main" val="318972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F630EE-32FF-5A41-8F9B-E73CECDCFAE5}"/>
              </a:ext>
            </a:extLst>
          </p:cNvPr>
          <p:cNvSpPr/>
          <p:nvPr/>
        </p:nvSpPr>
        <p:spPr>
          <a:xfrm>
            <a:off x="0" y="0"/>
            <a:ext cx="12192000"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Rectángulo 19">
            <a:extLst>
              <a:ext uri="{FF2B5EF4-FFF2-40B4-BE49-F238E27FC236}">
                <a16:creationId xmlns:a16="http://schemas.microsoft.com/office/drawing/2014/main" id="{33B8B2A0-A491-E34C-B3DD-BC6831DA1C8C}"/>
              </a:ext>
            </a:extLst>
          </p:cNvPr>
          <p:cNvSpPr/>
          <p:nvPr/>
        </p:nvSpPr>
        <p:spPr>
          <a:xfrm>
            <a:off x="8502242" y="3926755"/>
            <a:ext cx="2069797" cy="430887"/>
          </a:xfrm>
          <a:prstGeom prst="rect">
            <a:avLst/>
          </a:prstGeom>
        </p:spPr>
        <p:txBody>
          <a:bodyPr wrap="none">
            <a:spAutoFit/>
          </a:bodyPr>
          <a:lstStyle/>
          <a:p>
            <a:r>
              <a:rPr lang="en-US" sz="2200" b="1" dirty="0">
                <a:solidFill>
                  <a:srgbClr val="00477A"/>
                </a:solidFill>
                <a:latin typeface="Helvetica" pitchFamily="2" charset="0"/>
              </a:rPr>
              <a:t>Householders</a:t>
            </a:r>
            <a:endParaRPr lang="es-PE" sz="2200" b="1" dirty="0"/>
          </a:p>
        </p:txBody>
      </p:sp>
      <p:pic>
        <p:nvPicPr>
          <p:cNvPr id="8" name="Imagen 7">
            <a:extLst>
              <a:ext uri="{FF2B5EF4-FFF2-40B4-BE49-F238E27FC236}">
                <a16:creationId xmlns:a16="http://schemas.microsoft.com/office/drawing/2014/main" id="{6B94D1F5-F912-EE44-9048-3EE2707383DD}"/>
              </a:ext>
            </a:extLst>
          </p:cNvPr>
          <p:cNvPicPr>
            <a:picLocks noChangeAspect="1"/>
          </p:cNvPicPr>
          <p:nvPr/>
        </p:nvPicPr>
        <p:blipFill>
          <a:blip r:embed="rId3"/>
          <a:stretch>
            <a:fillRect/>
          </a:stretch>
        </p:blipFill>
        <p:spPr>
          <a:xfrm>
            <a:off x="1713465" y="1943101"/>
            <a:ext cx="1686790" cy="1686790"/>
          </a:xfrm>
          <a:prstGeom prst="rect">
            <a:avLst/>
          </a:prstGeom>
        </p:spPr>
      </p:pic>
      <p:sp>
        <p:nvSpPr>
          <p:cNvPr id="18" name="Rectángulo 17">
            <a:extLst>
              <a:ext uri="{FF2B5EF4-FFF2-40B4-BE49-F238E27FC236}">
                <a16:creationId xmlns:a16="http://schemas.microsoft.com/office/drawing/2014/main" id="{7807EAA3-03E4-D04E-BEE0-ECED158A9592}"/>
              </a:ext>
            </a:extLst>
          </p:cNvPr>
          <p:cNvSpPr/>
          <p:nvPr/>
        </p:nvSpPr>
        <p:spPr>
          <a:xfrm>
            <a:off x="1648192" y="3926755"/>
            <a:ext cx="1848584" cy="430887"/>
          </a:xfrm>
          <a:prstGeom prst="rect">
            <a:avLst/>
          </a:prstGeom>
        </p:spPr>
        <p:txBody>
          <a:bodyPr wrap="none">
            <a:spAutoFit/>
          </a:bodyPr>
          <a:lstStyle/>
          <a:p>
            <a:pPr algn="ctr"/>
            <a:r>
              <a:rPr lang="en-US" sz="2200" b="1" dirty="0">
                <a:solidFill>
                  <a:srgbClr val="00477A"/>
                </a:solidFill>
                <a:latin typeface="Helvetica" pitchFamily="2" charset="0"/>
              </a:rPr>
              <a:t>Government</a:t>
            </a:r>
            <a:endParaRPr lang="es-PE" sz="2200" b="1" dirty="0"/>
          </a:p>
        </p:txBody>
      </p:sp>
      <p:sp>
        <p:nvSpPr>
          <p:cNvPr id="22" name="Rectángulo 21">
            <a:extLst>
              <a:ext uri="{FF2B5EF4-FFF2-40B4-BE49-F238E27FC236}">
                <a16:creationId xmlns:a16="http://schemas.microsoft.com/office/drawing/2014/main" id="{3E05E6F4-5BDC-F042-83B5-8AAA485116A3}"/>
              </a:ext>
            </a:extLst>
          </p:cNvPr>
          <p:cNvSpPr/>
          <p:nvPr/>
        </p:nvSpPr>
        <p:spPr>
          <a:xfrm>
            <a:off x="5239525" y="3926755"/>
            <a:ext cx="1519968" cy="430887"/>
          </a:xfrm>
          <a:prstGeom prst="rect">
            <a:avLst/>
          </a:prstGeom>
        </p:spPr>
        <p:txBody>
          <a:bodyPr wrap="none">
            <a:spAutoFit/>
          </a:bodyPr>
          <a:lstStyle/>
          <a:p>
            <a:pPr algn="ctr"/>
            <a:r>
              <a:rPr lang="en-US" sz="2200" b="1" dirty="0">
                <a:solidFill>
                  <a:srgbClr val="00477A"/>
                </a:solidFill>
                <a:latin typeface="Helvetica" pitchFamily="2" charset="0"/>
              </a:rPr>
              <a:t>Subsidies</a:t>
            </a:r>
            <a:endParaRPr lang="es-PE" sz="2200" b="1" dirty="0"/>
          </a:p>
        </p:txBody>
      </p:sp>
      <p:cxnSp>
        <p:nvCxnSpPr>
          <p:cNvPr id="24" name="Conector recto de flecha 23">
            <a:extLst>
              <a:ext uri="{FF2B5EF4-FFF2-40B4-BE49-F238E27FC236}">
                <a16:creationId xmlns:a16="http://schemas.microsoft.com/office/drawing/2014/main" id="{4DB1A769-382B-7145-88E1-00EC54DB598F}"/>
              </a:ext>
            </a:extLst>
          </p:cNvPr>
          <p:cNvCxnSpPr>
            <a:cxnSpLocks/>
          </p:cNvCxnSpPr>
          <p:nvPr/>
        </p:nvCxnSpPr>
        <p:spPr>
          <a:xfrm>
            <a:off x="7155515" y="3026865"/>
            <a:ext cx="1354213" cy="0"/>
          </a:xfrm>
          <a:prstGeom prst="straightConnector1">
            <a:avLst/>
          </a:prstGeom>
          <a:ln w="1016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9928C960-D1AF-4B4C-8E3F-420C910DBC1D}"/>
              </a:ext>
            </a:extLst>
          </p:cNvPr>
          <p:cNvSpPr/>
          <p:nvPr/>
        </p:nvSpPr>
        <p:spPr>
          <a:xfrm>
            <a:off x="6956542" y="1881444"/>
            <a:ext cx="1679170" cy="646331"/>
          </a:xfrm>
          <a:prstGeom prst="rect">
            <a:avLst/>
          </a:prstGeom>
        </p:spPr>
        <p:txBody>
          <a:bodyPr wrap="square">
            <a:spAutoFit/>
          </a:bodyPr>
          <a:lstStyle/>
          <a:p>
            <a:pPr algn="ctr"/>
            <a:r>
              <a:rPr lang="en-US" dirty="0">
                <a:solidFill>
                  <a:srgbClr val="00477A"/>
                </a:solidFill>
                <a:latin typeface="Helvetica" pitchFamily="2" charset="0"/>
              </a:rPr>
              <a:t>Fails to reach</a:t>
            </a:r>
            <a:br>
              <a:rPr lang="en-US" dirty="0">
                <a:solidFill>
                  <a:srgbClr val="00477A"/>
                </a:solidFill>
                <a:latin typeface="Helvetica" pitchFamily="2" charset="0"/>
              </a:rPr>
            </a:br>
            <a:r>
              <a:rPr lang="en-US" dirty="0">
                <a:solidFill>
                  <a:srgbClr val="00477A"/>
                </a:solidFill>
                <a:latin typeface="Helvetica" pitchFamily="2" charset="0"/>
              </a:rPr>
              <a:t>target group</a:t>
            </a:r>
            <a:endParaRPr lang="es-PE" dirty="0"/>
          </a:p>
        </p:txBody>
      </p:sp>
      <p:cxnSp>
        <p:nvCxnSpPr>
          <p:cNvPr id="26" name="Conector recto de flecha 25">
            <a:extLst>
              <a:ext uri="{FF2B5EF4-FFF2-40B4-BE49-F238E27FC236}">
                <a16:creationId xmlns:a16="http://schemas.microsoft.com/office/drawing/2014/main" id="{910AD30A-AA86-5B4B-9822-25D2B59814BF}"/>
              </a:ext>
            </a:extLst>
          </p:cNvPr>
          <p:cNvCxnSpPr>
            <a:cxnSpLocks/>
          </p:cNvCxnSpPr>
          <p:nvPr/>
        </p:nvCxnSpPr>
        <p:spPr>
          <a:xfrm>
            <a:off x="3626809" y="3026865"/>
            <a:ext cx="1354213" cy="0"/>
          </a:xfrm>
          <a:prstGeom prst="straightConnector1">
            <a:avLst/>
          </a:prstGeom>
          <a:ln w="101600">
            <a:solidFill>
              <a:srgbClr val="024679"/>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upo 36">
            <a:extLst>
              <a:ext uri="{FF2B5EF4-FFF2-40B4-BE49-F238E27FC236}">
                <a16:creationId xmlns:a16="http://schemas.microsoft.com/office/drawing/2014/main" id="{6848EF47-910B-1549-876A-C910C7CEDEB7}"/>
              </a:ext>
            </a:extLst>
          </p:cNvPr>
          <p:cNvGrpSpPr/>
          <p:nvPr/>
        </p:nvGrpSpPr>
        <p:grpSpPr>
          <a:xfrm>
            <a:off x="7482161" y="2675015"/>
            <a:ext cx="554477" cy="703700"/>
            <a:chOff x="7256834" y="2557791"/>
            <a:chExt cx="744778" cy="945215"/>
          </a:xfrm>
        </p:grpSpPr>
        <p:cxnSp>
          <p:nvCxnSpPr>
            <p:cNvPr id="30" name="Conector recto 29">
              <a:extLst>
                <a:ext uri="{FF2B5EF4-FFF2-40B4-BE49-F238E27FC236}">
                  <a16:creationId xmlns:a16="http://schemas.microsoft.com/office/drawing/2014/main" id="{9A12B791-871F-8142-9B5F-7F403F8CAFC5}"/>
                </a:ext>
              </a:extLst>
            </p:cNvPr>
            <p:cNvCxnSpPr>
              <a:cxnSpLocks/>
            </p:cNvCxnSpPr>
            <p:nvPr/>
          </p:nvCxnSpPr>
          <p:spPr>
            <a:xfrm flipH="1">
              <a:off x="7256834" y="2557791"/>
              <a:ext cx="743554" cy="938148"/>
            </a:xfrm>
            <a:prstGeom prst="line">
              <a:avLst/>
            </a:prstGeom>
            <a:ln w="101600">
              <a:solidFill>
                <a:srgbClr val="024679"/>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2CE286E9-E9C5-594F-8175-BD0BC99A9D5A}"/>
                </a:ext>
              </a:extLst>
            </p:cNvPr>
            <p:cNvCxnSpPr>
              <a:cxnSpLocks/>
            </p:cNvCxnSpPr>
            <p:nvPr/>
          </p:nvCxnSpPr>
          <p:spPr>
            <a:xfrm>
              <a:off x="7256834" y="2564858"/>
              <a:ext cx="744778" cy="938148"/>
            </a:xfrm>
            <a:prstGeom prst="line">
              <a:avLst/>
            </a:prstGeom>
            <a:ln w="101600">
              <a:solidFill>
                <a:srgbClr val="024679"/>
              </a:solidFill>
            </a:ln>
          </p:spPr>
          <p:style>
            <a:lnRef idx="1">
              <a:schemeClr val="accent1"/>
            </a:lnRef>
            <a:fillRef idx="0">
              <a:schemeClr val="accent1"/>
            </a:fillRef>
            <a:effectRef idx="0">
              <a:schemeClr val="accent1"/>
            </a:effectRef>
            <a:fontRef idx="minor">
              <a:schemeClr val="tx1"/>
            </a:fontRef>
          </p:style>
        </p:cxnSp>
      </p:grpSp>
      <p:pic>
        <p:nvPicPr>
          <p:cNvPr id="38" name="Imagen 37">
            <a:extLst>
              <a:ext uri="{FF2B5EF4-FFF2-40B4-BE49-F238E27FC236}">
                <a16:creationId xmlns:a16="http://schemas.microsoft.com/office/drawing/2014/main" id="{A19356C8-EAF6-1749-9E7D-286F460EDCBC}"/>
              </a:ext>
            </a:extLst>
          </p:cNvPr>
          <p:cNvPicPr>
            <a:picLocks noChangeAspect="1"/>
          </p:cNvPicPr>
          <p:nvPr/>
        </p:nvPicPr>
        <p:blipFill>
          <a:blip r:embed="rId4"/>
          <a:stretch>
            <a:fillRect/>
          </a:stretch>
        </p:blipFill>
        <p:spPr>
          <a:xfrm>
            <a:off x="5156270" y="2286000"/>
            <a:ext cx="1752352" cy="1243605"/>
          </a:xfrm>
          <a:prstGeom prst="rect">
            <a:avLst/>
          </a:prstGeom>
        </p:spPr>
      </p:pic>
      <p:pic>
        <p:nvPicPr>
          <p:cNvPr id="40" name="Imagen 39">
            <a:extLst>
              <a:ext uri="{FF2B5EF4-FFF2-40B4-BE49-F238E27FC236}">
                <a16:creationId xmlns:a16="http://schemas.microsoft.com/office/drawing/2014/main" id="{F52A5C85-1590-FB43-896A-4D8F7C7E2B54}"/>
              </a:ext>
            </a:extLst>
          </p:cNvPr>
          <p:cNvPicPr>
            <a:picLocks noChangeAspect="1"/>
          </p:cNvPicPr>
          <p:nvPr/>
        </p:nvPicPr>
        <p:blipFill>
          <a:blip r:embed="rId5"/>
          <a:stretch>
            <a:fillRect/>
          </a:stretch>
        </p:blipFill>
        <p:spPr>
          <a:xfrm>
            <a:off x="8813890" y="1881444"/>
            <a:ext cx="1446500" cy="1653143"/>
          </a:xfrm>
          <a:prstGeom prst="rect">
            <a:avLst/>
          </a:prstGeom>
        </p:spPr>
      </p:pic>
      <p:sp>
        <p:nvSpPr>
          <p:cNvPr id="3" name="Rectángulo 2">
            <a:extLst>
              <a:ext uri="{FF2B5EF4-FFF2-40B4-BE49-F238E27FC236}">
                <a16:creationId xmlns:a16="http://schemas.microsoft.com/office/drawing/2014/main" id="{3A0E84D2-E130-C23A-BFD3-2346F57B614B}"/>
              </a:ext>
            </a:extLst>
          </p:cNvPr>
          <p:cNvSpPr/>
          <p:nvPr/>
        </p:nvSpPr>
        <p:spPr>
          <a:xfrm>
            <a:off x="787379" y="526506"/>
            <a:ext cx="3570209" cy="646331"/>
          </a:xfrm>
          <a:prstGeom prst="rect">
            <a:avLst/>
          </a:prstGeom>
        </p:spPr>
        <p:txBody>
          <a:bodyPr wrap="none">
            <a:spAutoFit/>
          </a:bodyPr>
          <a:lstStyle/>
          <a:p>
            <a:pPr algn="r"/>
            <a:r>
              <a:rPr lang="en-US" sz="3600" b="1" dirty="0">
                <a:solidFill>
                  <a:srgbClr val="00477A"/>
                </a:solidFill>
                <a:latin typeface="Helvetica" pitchFamily="2" charset="0"/>
              </a:rPr>
              <a:t>Structural risks</a:t>
            </a:r>
            <a:endParaRPr lang="es-PE" sz="3600" b="1" dirty="0"/>
          </a:p>
        </p:txBody>
      </p:sp>
    </p:spTree>
    <p:extLst>
      <p:ext uri="{BB962C8B-B14F-4D97-AF65-F5344CB8AC3E}">
        <p14:creationId xmlns:p14="http://schemas.microsoft.com/office/powerpoint/2010/main" val="340923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F630EE-32FF-5A41-8F9B-E73CECDCFAE5}"/>
              </a:ext>
            </a:extLst>
          </p:cNvPr>
          <p:cNvSpPr/>
          <p:nvPr/>
        </p:nvSpPr>
        <p:spPr>
          <a:xfrm>
            <a:off x="0" y="0"/>
            <a:ext cx="12192000"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a:extLst>
              <a:ext uri="{FF2B5EF4-FFF2-40B4-BE49-F238E27FC236}">
                <a16:creationId xmlns:a16="http://schemas.microsoft.com/office/drawing/2014/main" id="{7807EAA3-03E4-D04E-BEE0-ECED158A9592}"/>
              </a:ext>
            </a:extLst>
          </p:cNvPr>
          <p:cNvSpPr/>
          <p:nvPr/>
        </p:nvSpPr>
        <p:spPr>
          <a:xfrm>
            <a:off x="741145" y="1774566"/>
            <a:ext cx="3371436" cy="430887"/>
          </a:xfrm>
          <a:prstGeom prst="rect">
            <a:avLst/>
          </a:prstGeom>
        </p:spPr>
        <p:txBody>
          <a:bodyPr wrap="none">
            <a:spAutoFit/>
          </a:bodyPr>
          <a:lstStyle/>
          <a:p>
            <a:pPr algn="r"/>
            <a:r>
              <a:rPr lang="en-US" sz="2200" b="1" dirty="0">
                <a:solidFill>
                  <a:srgbClr val="00477A"/>
                </a:solidFill>
                <a:latin typeface="Helvetica" pitchFamily="2" charset="0"/>
              </a:rPr>
              <a:t>Progressive investment</a:t>
            </a:r>
            <a:endParaRPr lang="es-PE" sz="2200" b="1" dirty="0"/>
          </a:p>
        </p:txBody>
      </p:sp>
      <p:cxnSp>
        <p:nvCxnSpPr>
          <p:cNvPr id="21" name="Conector recto 20">
            <a:extLst>
              <a:ext uri="{FF2B5EF4-FFF2-40B4-BE49-F238E27FC236}">
                <a16:creationId xmlns:a16="http://schemas.microsoft.com/office/drawing/2014/main" id="{C226B329-1B26-7047-A264-0C15FF2F4FBC}"/>
              </a:ext>
            </a:extLst>
          </p:cNvPr>
          <p:cNvCxnSpPr>
            <a:cxnSpLocks/>
          </p:cNvCxnSpPr>
          <p:nvPr/>
        </p:nvCxnSpPr>
        <p:spPr>
          <a:xfrm>
            <a:off x="837398" y="2317185"/>
            <a:ext cx="10847671" cy="0"/>
          </a:xfrm>
          <a:prstGeom prst="line">
            <a:avLst/>
          </a:prstGeom>
          <a:ln w="57150">
            <a:solidFill>
              <a:srgbClr val="024679"/>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AA496E87-6294-734E-BA96-FE16BFD36293}"/>
              </a:ext>
            </a:extLst>
          </p:cNvPr>
          <p:cNvSpPr/>
          <p:nvPr/>
        </p:nvSpPr>
        <p:spPr>
          <a:xfrm>
            <a:off x="9974343" y="3795927"/>
            <a:ext cx="1710726" cy="369332"/>
          </a:xfrm>
          <a:prstGeom prst="rect">
            <a:avLst/>
          </a:prstGeom>
        </p:spPr>
        <p:txBody>
          <a:bodyPr wrap="none">
            <a:spAutoFit/>
          </a:bodyPr>
          <a:lstStyle/>
          <a:p>
            <a:pPr algn="r"/>
            <a:r>
              <a:rPr lang="en-US" b="1" dirty="0">
                <a:solidFill>
                  <a:srgbClr val="00477A"/>
                </a:solidFill>
                <a:latin typeface="Helvetica" pitchFamily="2" charset="0"/>
              </a:rPr>
              <a:t>10 to 20 years</a:t>
            </a:r>
            <a:endParaRPr lang="es-PE" b="1" dirty="0"/>
          </a:p>
        </p:txBody>
      </p:sp>
      <p:sp>
        <p:nvSpPr>
          <p:cNvPr id="28" name="Rectángulo 27">
            <a:extLst>
              <a:ext uri="{FF2B5EF4-FFF2-40B4-BE49-F238E27FC236}">
                <a16:creationId xmlns:a16="http://schemas.microsoft.com/office/drawing/2014/main" id="{7FAC8D44-6D6B-1741-9E5D-E617B70831D3}"/>
              </a:ext>
            </a:extLst>
          </p:cNvPr>
          <p:cNvSpPr/>
          <p:nvPr/>
        </p:nvSpPr>
        <p:spPr>
          <a:xfrm>
            <a:off x="741145" y="3795927"/>
            <a:ext cx="5109091" cy="369332"/>
          </a:xfrm>
          <a:prstGeom prst="rect">
            <a:avLst/>
          </a:prstGeom>
        </p:spPr>
        <p:txBody>
          <a:bodyPr wrap="square">
            <a:spAutoFit/>
          </a:bodyPr>
          <a:lstStyle/>
          <a:p>
            <a:r>
              <a:rPr lang="en-US" dirty="0">
                <a:solidFill>
                  <a:srgbClr val="00477A"/>
                </a:solidFill>
                <a:latin typeface="Helvetica" pitchFamily="2" charset="0"/>
              </a:rPr>
              <a:t>Expansions, refurbishments, improvements, etc.</a:t>
            </a:r>
            <a:endParaRPr lang="es-PE" dirty="0"/>
          </a:p>
        </p:txBody>
      </p:sp>
      <p:pic>
        <p:nvPicPr>
          <p:cNvPr id="29" name="Imagen 28">
            <a:extLst>
              <a:ext uri="{FF2B5EF4-FFF2-40B4-BE49-F238E27FC236}">
                <a16:creationId xmlns:a16="http://schemas.microsoft.com/office/drawing/2014/main" id="{AA7F18A4-A5D8-614E-8AA6-613D75C39A21}"/>
              </a:ext>
            </a:extLst>
          </p:cNvPr>
          <p:cNvPicPr>
            <a:picLocks noChangeAspect="1"/>
          </p:cNvPicPr>
          <p:nvPr/>
        </p:nvPicPr>
        <p:blipFill>
          <a:blip r:embed="rId3"/>
          <a:stretch>
            <a:fillRect/>
          </a:stretch>
        </p:blipFill>
        <p:spPr>
          <a:xfrm>
            <a:off x="837399" y="502944"/>
            <a:ext cx="925140" cy="1057303"/>
          </a:xfrm>
          <a:prstGeom prst="rect">
            <a:avLst/>
          </a:prstGeom>
        </p:spPr>
      </p:pic>
      <p:pic>
        <p:nvPicPr>
          <p:cNvPr id="14" name="Imagen 13">
            <a:extLst>
              <a:ext uri="{FF2B5EF4-FFF2-40B4-BE49-F238E27FC236}">
                <a16:creationId xmlns:a16="http://schemas.microsoft.com/office/drawing/2014/main" id="{A63E8A18-9289-6E48-B4B4-D8AE09E16086}"/>
              </a:ext>
            </a:extLst>
          </p:cNvPr>
          <p:cNvPicPr>
            <a:picLocks noChangeAspect="1"/>
          </p:cNvPicPr>
          <p:nvPr/>
        </p:nvPicPr>
        <p:blipFill>
          <a:blip r:embed="rId4"/>
          <a:stretch>
            <a:fillRect/>
          </a:stretch>
        </p:blipFill>
        <p:spPr>
          <a:xfrm>
            <a:off x="10112963" y="4468051"/>
            <a:ext cx="1572106" cy="1521932"/>
          </a:xfrm>
          <a:prstGeom prst="rect">
            <a:avLst/>
          </a:prstGeom>
        </p:spPr>
      </p:pic>
      <p:sp>
        <p:nvSpPr>
          <p:cNvPr id="15" name="Marcador de contenido 13">
            <a:extLst>
              <a:ext uri="{FF2B5EF4-FFF2-40B4-BE49-F238E27FC236}">
                <a16:creationId xmlns:a16="http://schemas.microsoft.com/office/drawing/2014/main" id="{3AB2B26E-2D27-584D-843E-5BAB9B9F89F1}"/>
              </a:ext>
            </a:extLst>
          </p:cNvPr>
          <p:cNvSpPr txBox="1">
            <a:spLocks/>
          </p:cNvSpPr>
          <p:nvPr/>
        </p:nvSpPr>
        <p:spPr>
          <a:xfrm>
            <a:off x="7407965" y="5268773"/>
            <a:ext cx="2811908" cy="1255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400"/>
              </a:spcAft>
              <a:buClr>
                <a:srgbClr val="00477A"/>
              </a:buClr>
              <a:buNone/>
            </a:pPr>
            <a:r>
              <a:rPr lang="es-MX" sz="4200" b="1" dirty="0">
                <a:solidFill>
                  <a:srgbClr val="00477A"/>
                </a:solidFill>
                <a:latin typeface="Helvetica" pitchFamily="2" charset="0"/>
                <a:cs typeface="Calibri" panose="020F0502020204030204" pitchFamily="34" charset="0"/>
              </a:rPr>
              <a:t>USD 50K</a:t>
            </a:r>
            <a:endParaRPr lang="es-PE" sz="4200" dirty="0">
              <a:latin typeface="Helvetica" pitchFamily="2" charset="0"/>
              <a:cs typeface="Calibri" panose="020F0502020204030204" pitchFamily="34" charset="0"/>
            </a:endParaRPr>
          </a:p>
        </p:txBody>
      </p:sp>
      <p:pic>
        <p:nvPicPr>
          <p:cNvPr id="19" name="Imagen 18">
            <a:extLst>
              <a:ext uri="{FF2B5EF4-FFF2-40B4-BE49-F238E27FC236}">
                <a16:creationId xmlns:a16="http://schemas.microsoft.com/office/drawing/2014/main" id="{7915BC43-1C6C-6546-A7F2-9D1B3652C2CB}"/>
              </a:ext>
            </a:extLst>
          </p:cNvPr>
          <p:cNvPicPr>
            <a:picLocks noChangeAspect="1"/>
          </p:cNvPicPr>
          <p:nvPr/>
        </p:nvPicPr>
        <p:blipFill>
          <a:blip r:embed="rId5"/>
          <a:stretch>
            <a:fillRect/>
          </a:stretch>
        </p:blipFill>
        <p:spPr>
          <a:xfrm>
            <a:off x="741145" y="2615370"/>
            <a:ext cx="11049000" cy="1028700"/>
          </a:xfrm>
          <a:prstGeom prst="rect">
            <a:avLst/>
          </a:prstGeom>
        </p:spPr>
      </p:pic>
    </p:spTree>
    <p:extLst>
      <p:ext uri="{BB962C8B-B14F-4D97-AF65-F5344CB8AC3E}">
        <p14:creationId xmlns:p14="http://schemas.microsoft.com/office/powerpoint/2010/main" val="115864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0F014B-C72F-EE4E-994E-28C076E8483E}"/>
              </a:ext>
            </a:extLst>
          </p:cNvPr>
          <p:cNvSpPr/>
          <p:nvPr/>
        </p:nvSpPr>
        <p:spPr>
          <a:xfrm>
            <a:off x="0" y="-1"/>
            <a:ext cx="12272211" cy="6858001"/>
          </a:xfrm>
          <a:prstGeom prst="rect">
            <a:avLst/>
          </a:prstGeom>
          <a:solidFill>
            <a:srgbClr val="ACB6B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Marcador de contenido 5">
            <a:extLst>
              <a:ext uri="{FF2B5EF4-FFF2-40B4-BE49-F238E27FC236}">
                <a16:creationId xmlns:a16="http://schemas.microsoft.com/office/drawing/2014/main" id="{FCD41A76-202E-CEE2-5EA4-097B4174739E}"/>
              </a:ext>
            </a:extLst>
          </p:cNvPr>
          <p:cNvSpPr>
            <a:spLocks noGrp="1"/>
          </p:cNvSpPr>
          <p:nvPr>
            <p:ph sz="half" idx="2"/>
          </p:nvPr>
        </p:nvSpPr>
        <p:spPr>
          <a:xfrm>
            <a:off x="472411" y="1965649"/>
            <a:ext cx="10043189" cy="3746382"/>
          </a:xfrm>
        </p:spPr>
        <p:txBody>
          <a:bodyPr>
            <a:noAutofit/>
          </a:bodyPr>
          <a:lstStyle/>
          <a:p>
            <a:pPr>
              <a:lnSpc>
                <a:spcPct val="100000"/>
              </a:lnSpc>
              <a:spcAft>
                <a:spcPts val="400"/>
              </a:spcAft>
              <a:buClr>
                <a:srgbClr val="5EBEB6"/>
              </a:buClr>
            </a:pPr>
            <a:r>
              <a:rPr lang="en-US" sz="3600" dirty="0">
                <a:solidFill>
                  <a:srgbClr val="00477A"/>
                </a:solidFill>
                <a:latin typeface="Helvetica" pitchFamily="2" charset="0"/>
              </a:rPr>
              <a:t>Is the issue of </a:t>
            </a:r>
            <a:r>
              <a:rPr lang="en-US" sz="3600" b="1" dirty="0">
                <a:solidFill>
                  <a:srgbClr val="00477A"/>
                </a:solidFill>
                <a:latin typeface="Helvetica" pitchFamily="2" charset="0"/>
              </a:rPr>
              <a:t>home reinforcement </a:t>
            </a:r>
            <a:r>
              <a:rPr lang="en-US" sz="3600" dirty="0">
                <a:solidFill>
                  <a:srgbClr val="00477A"/>
                </a:solidFill>
                <a:latin typeface="Helvetica" pitchFamily="2" charset="0"/>
              </a:rPr>
              <a:t>only a matter of public policy?</a:t>
            </a:r>
          </a:p>
          <a:p>
            <a:pPr>
              <a:lnSpc>
                <a:spcPct val="100000"/>
              </a:lnSpc>
              <a:spcAft>
                <a:spcPts val="400"/>
              </a:spcAft>
              <a:buClr>
                <a:srgbClr val="5EBEB6"/>
              </a:buClr>
            </a:pPr>
            <a:r>
              <a:rPr lang="en-US" sz="3600" dirty="0">
                <a:solidFill>
                  <a:srgbClr val="00477A"/>
                </a:solidFill>
                <a:latin typeface="Helvetica" pitchFamily="2" charset="0"/>
              </a:rPr>
              <a:t>Is it possible to </a:t>
            </a:r>
            <a:r>
              <a:rPr lang="en-US" sz="3600" b="1" dirty="0">
                <a:solidFill>
                  <a:srgbClr val="00477A"/>
                </a:solidFill>
                <a:latin typeface="Helvetica" pitchFamily="2" charset="0"/>
              </a:rPr>
              <a:t>stimulate</a:t>
            </a:r>
            <a:r>
              <a:rPr lang="en-US" sz="3600" dirty="0">
                <a:solidFill>
                  <a:srgbClr val="00477A"/>
                </a:solidFill>
                <a:latin typeface="Helvetica" pitchFamily="2" charset="0"/>
              </a:rPr>
              <a:t> a </a:t>
            </a:r>
            <a:r>
              <a:rPr lang="en-US" sz="3600" b="1" dirty="0">
                <a:solidFill>
                  <a:srgbClr val="00477A"/>
                </a:solidFill>
                <a:latin typeface="Helvetica" pitchFamily="2" charset="0"/>
              </a:rPr>
              <a:t>private market</a:t>
            </a:r>
            <a:r>
              <a:rPr lang="en-US" sz="3600" dirty="0">
                <a:solidFill>
                  <a:srgbClr val="00477A"/>
                </a:solidFill>
                <a:latin typeface="Helvetica" pitchFamily="2" charset="0"/>
              </a:rPr>
              <a:t> for home improvement services?</a:t>
            </a:r>
          </a:p>
          <a:p>
            <a:pPr>
              <a:lnSpc>
                <a:spcPct val="100000"/>
              </a:lnSpc>
              <a:spcAft>
                <a:spcPts val="400"/>
              </a:spcAft>
              <a:buClr>
                <a:srgbClr val="5EBEB6"/>
              </a:buClr>
            </a:pPr>
            <a:r>
              <a:rPr lang="en-US" sz="3600" dirty="0">
                <a:solidFill>
                  <a:srgbClr val="00477A"/>
                </a:solidFill>
                <a:latin typeface="Helvetica" pitchFamily="2" charset="0"/>
              </a:rPr>
              <a:t>Are families </a:t>
            </a:r>
            <a:r>
              <a:rPr lang="en-US" sz="3600" b="1" dirty="0">
                <a:solidFill>
                  <a:srgbClr val="00477A"/>
                </a:solidFill>
                <a:latin typeface="Helvetica" pitchFamily="2" charset="0"/>
              </a:rPr>
              <a:t>willing to pay </a:t>
            </a:r>
            <a:r>
              <a:rPr lang="en-US" sz="3600" dirty="0">
                <a:solidFill>
                  <a:srgbClr val="00477A"/>
                </a:solidFill>
                <a:latin typeface="Helvetica" pitchFamily="2" charset="0"/>
              </a:rPr>
              <a:t>for reinforcement services?</a:t>
            </a:r>
          </a:p>
          <a:p>
            <a:pPr>
              <a:lnSpc>
                <a:spcPct val="100000"/>
              </a:lnSpc>
              <a:spcAft>
                <a:spcPts val="400"/>
              </a:spcAft>
              <a:buClr>
                <a:srgbClr val="00477A"/>
              </a:buClr>
            </a:pPr>
            <a:endParaRPr lang="en-US" dirty="0">
              <a:solidFill>
                <a:srgbClr val="00477A"/>
              </a:solidFill>
              <a:latin typeface="Helvetica" pitchFamily="2" charset="0"/>
            </a:endParaRPr>
          </a:p>
        </p:txBody>
      </p:sp>
      <p:sp>
        <p:nvSpPr>
          <p:cNvPr id="9" name="Marcador de contenido 5">
            <a:extLst>
              <a:ext uri="{FF2B5EF4-FFF2-40B4-BE49-F238E27FC236}">
                <a16:creationId xmlns:a16="http://schemas.microsoft.com/office/drawing/2014/main" id="{7107594F-860E-0D48-A95F-43FB1AE7A493}"/>
              </a:ext>
            </a:extLst>
          </p:cNvPr>
          <p:cNvSpPr txBox="1">
            <a:spLocks/>
          </p:cNvSpPr>
          <p:nvPr/>
        </p:nvSpPr>
        <p:spPr>
          <a:xfrm>
            <a:off x="472411" y="907853"/>
            <a:ext cx="6128413" cy="706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Clr>
                <a:srgbClr val="00477A"/>
              </a:buClr>
              <a:buFont typeface="Arial" panose="020B0604020202020204" pitchFamily="34" charset="0"/>
              <a:buNone/>
            </a:pPr>
            <a:r>
              <a:rPr lang="en-US" sz="4800" b="1" dirty="0">
                <a:solidFill>
                  <a:srgbClr val="5EBEB6"/>
                </a:solidFill>
                <a:latin typeface="Helvetica" pitchFamily="2" charset="0"/>
              </a:rPr>
              <a:t>Research questions</a:t>
            </a:r>
          </a:p>
        </p:txBody>
      </p:sp>
    </p:spTree>
    <p:extLst>
      <p:ext uri="{BB962C8B-B14F-4D97-AF65-F5344CB8AC3E}">
        <p14:creationId xmlns:p14="http://schemas.microsoft.com/office/powerpoint/2010/main" val="38788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ctores xmlns="e524c7c7-90b3-46a0-ae28-e08e4c0ad000" xsi:nil="true"/>
    <TaxCatchAll xmlns="fd05e867-c94c-4eed-8796-48230c11099e" xsi:nil="true"/>
    <lcf76f155ced4ddcb4097134ff3c332f xmlns="e524c7c7-90b3-46a0-ae28-e08e4c0ad00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263648822D494CBD238C31B43E839F" ma:contentTypeVersion="16" ma:contentTypeDescription="Create a new document." ma:contentTypeScope="" ma:versionID="28e5344fa9a5123ec6a3f9bdbc438693">
  <xsd:schema xmlns:xsd="http://www.w3.org/2001/XMLSchema" xmlns:xs="http://www.w3.org/2001/XMLSchema" xmlns:p="http://schemas.microsoft.com/office/2006/metadata/properties" xmlns:ns2="fd05e867-c94c-4eed-8796-48230c11099e" xmlns:ns3="e524c7c7-90b3-46a0-ae28-e08e4c0ad000" targetNamespace="http://schemas.microsoft.com/office/2006/metadata/properties" ma:root="true" ma:fieldsID="bae2f9ebf99ee6cc73b88ba24a2bbc86" ns2:_="" ns3:_="">
    <xsd:import namespace="fd05e867-c94c-4eed-8796-48230c11099e"/>
    <xsd:import namespace="e524c7c7-90b3-46a0-ae28-e08e4c0ad00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element ref="ns3:MediaServiceSearchProperties" minOccurs="0"/>
                <xsd:element ref="ns3:Actor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05e867-c94c-4eed-8796-48230c1109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e7cc26c-7e3a-4143-959f-6eaeb60d06d3}" ma:internalName="TaxCatchAll" ma:showField="CatchAllData" ma:web="fd05e867-c94c-4eed-8796-48230c11099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24c7c7-90b3-46a0-ae28-e08e4c0ad00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ff1a7de-0354-4fe7-a65a-68130dd0408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Actores" ma:index="23" nillable="true" ma:displayName="Actores" ma:description="Permite identificar actores claves para conocimiento crítico." ma:format="Dropdown" ma:internalName="Actores">
      <xsd:simpleType>
        <xsd:union memberTypes="dms:Text">
          <xsd:simpleType>
            <xsd:restriction base="dms:Choice">
              <xsd:enumeration value="Instituciones Financieras"/>
              <xsd:enumeration value="Instituciones Educativas"/>
              <xsd:enumeration value="Maestros de Obra"/>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426C32-61E7-4A02-9144-7098C522E184}">
  <ds:schemaRefs>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dcmitype/"/>
    <ds:schemaRef ds:uri="http://purl.org/dc/elements/1.1/"/>
    <ds:schemaRef ds:uri="e524c7c7-90b3-46a0-ae28-e08e4c0ad000"/>
    <ds:schemaRef ds:uri="fd05e867-c94c-4eed-8796-48230c11099e"/>
    <ds:schemaRef ds:uri="http://www.w3.org/XML/1998/namespace"/>
  </ds:schemaRefs>
</ds:datastoreItem>
</file>

<file path=customXml/itemProps2.xml><?xml version="1.0" encoding="utf-8"?>
<ds:datastoreItem xmlns:ds="http://schemas.openxmlformats.org/officeDocument/2006/customXml" ds:itemID="{C0AA117F-284E-47F8-82CB-965DE62E68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05e867-c94c-4eed-8796-48230c11099e"/>
    <ds:schemaRef ds:uri="e524c7c7-90b3-46a0-ae28-e08e4c0ad0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4F74E7-6E5F-494A-BF7C-1721AED0C7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1036</Words>
  <Application>Microsoft Office PowerPoint</Application>
  <PresentationFormat>Panorámica</PresentationFormat>
  <Paragraphs>135</Paragraphs>
  <Slides>16</Slides>
  <Notes>15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vt:i4>
      </vt:variant>
    </vt:vector>
  </HeadingPairs>
  <TitlesOfParts>
    <vt:vector size="23" baseType="lpstr">
      <vt:lpstr>Aptos</vt:lpstr>
      <vt:lpstr>Arial</vt:lpstr>
      <vt:lpstr>Calibri</vt:lpstr>
      <vt:lpstr>Calibri Light</vt:lpstr>
      <vt:lpstr>Helvetica</vt:lpstr>
      <vt:lpstr>Symbol</vt:lpstr>
      <vt:lpstr>Tema de Office</vt:lpstr>
      <vt:lpstr>Presentación de PowerPoint</vt:lpstr>
      <vt:lpstr>BEHAVIOUR CHANGE SOLUTIONS &amp; CONSTRUCTION PRACTICES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INTERVENTIONS IN  AFFORDABLE HOUSING IN PERU</dc:title>
  <dc:creator>Microsoft Office User</dc:creator>
  <cp:lastModifiedBy>Marcia Rosales Donayre</cp:lastModifiedBy>
  <cp:revision>34</cp:revision>
  <cp:lastPrinted>2024-10-17T01:39:27Z</cp:lastPrinted>
  <dcterms:created xsi:type="dcterms:W3CDTF">2024-10-16T21:38:00Z</dcterms:created>
  <dcterms:modified xsi:type="dcterms:W3CDTF">2024-11-04T19:28:12Z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0x010100DF263648822D494CBD238C31B43E839F</vt:lpwstr>
  </property>
  <property fmtid="{D5CDD505-2E9C-101B-9397-08002B2CF9AE}" pid="3" name="MediaServiceImageTags">
    <vt:lpwstr/>
  </property>
</Properties>
</file>