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28"/>
  </p:normalViewPr>
  <p:slideViewPr>
    <p:cSldViewPr>
      <p:cViewPr varScale="1">
        <p:scale>
          <a:sx n="93" d="100"/>
          <a:sy n="93" d="100"/>
        </p:scale>
        <p:origin x="216" y="6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183376" y="2607563"/>
            <a:ext cx="2452370" cy="5753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84794" y="342001"/>
            <a:ext cx="1051559" cy="376147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667755" y="389837"/>
            <a:ext cx="996461" cy="26395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351552" y="378354"/>
            <a:ext cx="880816" cy="298273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734425" y="6324600"/>
            <a:ext cx="2886075" cy="409575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428625" y="5133975"/>
            <a:ext cx="7153275" cy="1028700"/>
          </a:xfrm>
          <a:custGeom>
            <a:avLst/>
            <a:gdLst/>
            <a:ahLst/>
            <a:cxnLst/>
            <a:rect l="l" t="t" r="r" b="b"/>
            <a:pathLst>
              <a:path w="7153275" h="1028700">
                <a:moveTo>
                  <a:pt x="7153275" y="0"/>
                </a:moveTo>
                <a:lnTo>
                  <a:pt x="0" y="0"/>
                </a:lnTo>
                <a:lnTo>
                  <a:pt x="0" y="1028700"/>
                </a:lnTo>
                <a:lnTo>
                  <a:pt x="7153275" y="1028700"/>
                </a:lnTo>
                <a:lnTo>
                  <a:pt x="7153275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4114800" y="1828800"/>
            <a:ext cx="3467100" cy="3181350"/>
          </a:xfrm>
          <a:custGeom>
            <a:avLst/>
            <a:gdLst/>
            <a:ahLst/>
            <a:cxnLst/>
            <a:rect l="l" t="t" r="r" b="b"/>
            <a:pathLst>
              <a:path w="3467100" h="3181350">
                <a:moveTo>
                  <a:pt x="3467100" y="0"/>
                </a:moveTo>
                <a:lnTo>
                  <a:pt x="0" y="0"/>
                </a:lnTo>
                <a:lnTo>
                  <a:pt x="0" y="3181350"/>
                </a:lnTo>
                <a:lnTo>
                  <a:pt x="3467100" y="3181350"/>
                </a:lnTo>
                <a:lnTo>
                  <a:pt x="34671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428625" y="1828800"/>
            <a:ext cx="3467100" cy="3181350"/>
          </a:xfrm>
          <a:custGeom>
            <a:avLst/>
            <a:gdLst/>
            <a:ahLst/>
            <a:cxnLst/>
            <a:rect l="l" t="t" r="r" b="b"/>
            <a:pathLst>
              <a:path w="3467100" h="3181350">
                <a:moveTo>
                  <a:pt x="3467100" y="0"/>
                </a:moveTo>
                <a:lnTo>
                  <a:pt x="0" y="0"/>
                </a:lnTo>
                <a:lnTo>
                  <a:pt x="0" y="3181350"/>
                </a:lnTo>
                <a:lnTo>
                  <a:pt x="3467100" y="3181350"/>
                </a:lnTo>
                <a:lnTo>
                  <a:pt x="34671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884794" y="342001"/>
            <a:ext cx="1051559" cy="376147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0667755" y="389837"/>
            <a:ext cx="996461" cy="26395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351552" y="378354"/>
            <a:ext cx="880816" cy="298273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734425" y="6324600"/>
            <a:ext cx="2886075" cy="40957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0847" y="760094"/>
            <a:ext cx="10483215" cy="9042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57446" y="2210371"/>
            <a:ext cx="7414259" cy="13900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jpg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3.png"/><Relationship Id="rId9" Type="http://schemas.openxmlformats.org/officeDocument/2006/relationships/image" Target="../media/image1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jpg"/><Relationship Id="rId13" Type="http://schemas.openxmlformats.org/officeDocument/2006/relationships/image" Target="../media/image45.png"/><Relationship Id="rId3" Type="http://schemas.openxmlformats.org/officeDocument/2006/relationships/image" Target="../media/image37.png"/><Relationship Id="rId7" Type="http://schemas.openxmlformats.org/officeDocument/2006/relationships/image" Target="../media/image41.jpg"/><Relationship Id="rId12" Type="http://schemas.openxmlformats.org/officeDocument/2006/relationships/image" Target="../media/image10.png"/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jpg"/><Relationship Id="rId11" Type="http://schemas.openxmlformats.org/officeDocument/2006/relationships/image" Target="../media/image35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.jpg"/><Relationship Id="rId9" Type="http://schemas.openxmlformats.org/officeDocument/2006/relationships/image" Target="../media/image43.jp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hyperlink" Target="mailto:dpsm@cidades.gov.br" TargetMode="External"/><Relationship Id="rId7" Type="http://schemas.openxmlformats.org/officeDocument/2006/relationships/image" Target="../media/image3.png"/><Relationship Id="rId12" Type="http://schemas.openxmlformats.org/officeDocument/2006/relationships/image" Target="../media/image46.png"/><Relationship Id="rId2" Type="http://schemas.openxmlformats.org/officeDocument/2006/relationships/hyperlink" Target="http://www.cidades.gov.br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9.png"/><Relationship Id="rId4" Type="http://schemas.openxmlformats.org/officeDocument/2006/relationships/hyperlink" Target="mailto:amanda.olalquiaga@cidades.gov.br" TargetMode="External"/><Relationship Id="rId9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g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png"/><Relationship Id="rId7" Type="http://schemas.openxmlformats.org/officeDocument/2006/relationships/image" Target="../media/image14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2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jp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3983" y="2094547"/>
            <a:ext cx="8391525" cy="84010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3017520" marR="5080" indent="-3005455">
              <a:lnSpc>
                <a:spcPts val="3080"/>
              </a:lnSpc>
              <a:spcBef>
                <a:spcPts val="409"/>
              </a:spcBef>
            </a:pPr>
            <a:r>
              <a:rPr sz="2750" spc="-240" dirty="0"/>
              <a:t>Housing</a:t>
            </a:r>
            <a:r>
              <a:rPr sz="2750" spc="-105" dirty="0"/>
              <a:t> </a:t>
            </a:r>
            <a:r>
              <a:rPr sz="2750" spc="-145" dirty="0"/>
              <a:t>Improvement:</a:t>
            </a:r>
            <a:r>
              <a:rPr sz="2750" spc="-70" dirty="0"/>
              <a:t> </a:t>
            </a:r>
            <a:r>
              <a:rPr sz="2750" spc="-100" dirty="0"/>
              <a:t>the</a:t>
            </a:r>
            <a:r>
              <a:rPr sz="2750" spc="-105" dirty="0"/>
              <a:t> </a:t>
            </a:r>
            <a:r>
              <a:rPr sz="2750" spc="-175" dirty="0"/>
              <a:t>experience</a:t>
            </a:r>
            <a:r>
              <a:rPr sz="2750" spc="-100" dirty="0"/>
              <a:t> </a:t>
            </a:r>
            <a:r>
              <a:rPr sz="2750" spc="-110" dirty="0"/>
              <a:t>of</a:t>
            </a:r>
            <a:r>
              <a:rPr sz="2750" spc="-20" dirty="0"/>
              <a:t> </a:t>
            </a:r>
            <a:r>
              <a:rPr sz="2750" spc="-130" dirty="0"/>
              <a:t>National</a:t>
            </a:r>
            <a:r>
              <a:rPr sz="2750" spc="-60" dirty="0"/>
              <a:t> </a:t>
            </a:r>
            <a:r>
              <a:rPr sz="2750" spc="-140" dirty="0"/>
              <a:t>Public </a:t>
            </a:r>
            <a:r>
              <a:rPr sz="2750" spc="-229" dirty="0"/>
              <a:t>Policies</a:t>
            </a:r>
            <a:r>
              <a:rPr sz="2750" spc="-35" dirty="0"/>
              <a:t> </a:t>
            </a:r>
            <a:r>
              <a:rPr sz="2750" spc="-145" dirty="0"/>
              <a:t>in</a:t>
            </a:r>
            <a:r>
              <a:rPr sz="2750" spc="-120" dirty="0"/>
              <a:t> </a:t>
            </a:r>
            <a:r>
              <a:rPr sz="2750" spc="-25" dirty="0"/>
              <a:t>Brazil</a:t>
            </a:r>
            <a:endParaRPr sz="2750"/>
          </a:p>
        </p:txBody>
      </p:sp>
      <p:sp>
        <p:nvSpPr>
          <p:cNvPr id="3" name="object 3"/>
          <p:cNvSpPr txBox="1"/>
          <p:nvPr/>
        </p:nvSpPr>
        <p:spPr>
          <a:xfrm>
            <a:off x="2778125" y="3236658"/>
            <a:ext cx="6645909" cy="67437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95"/>
              </a:spcBef>
            </a:pPr>
            <a:r>
              <a:rPr sz="1800" b="1" spc="-155" dirty="0">
                <a:latin typeface="Arial"/>
                <a:cs typeface="Arial"/>
              </a:rPr>
              <a:t>Amanda</a:t>
            </a:r>
            <a:r>
              <a:rPr sz="1800" b="1" spc="-70" dirty="0">
                <a:latin typeface="Arial"/>
                <a:cs typeface="Arial"/>
              </a:rPr>
              <a:t> </a:t>
            </a:r>
            <a:r>
              <a:rPr sz="1800" b="1" spc="-35" dirty="0">
                <a:latin typeface="Arial"/>
                <a:cs typeface="Arial"/>
              </a:rPr>
              <a:t>Olalquiaga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95"/>
              </a:spcBef>
            </a:pPr>
            <a:r>
              <a:rPr sz="1800" dirty="0">
                <a:latin typeface="Calibri"/>
                <a:cs typeface="Calibri"/>
              </a:rPr>
              <a:t>Deputy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Director </a:t>
            </a:r>
            <a:r>
              <a:rPr sz="1800" dirty="0">
                <a:latin typeface="Calibri"/>
                <a:cs typeface="Calibri"/>
              </a:rPr>
              <a:t>for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Social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Housing</a:t>
            </a:r>
            <a:r>
              <a:rPr sz="1800" spc="-10" dirty="0">
                <a:latin typeface="Calibri"/>
                <a:cs typeface="Calibri"/>
              </a:rPr>
              <a:t> Production</a:t>
            </a:r>
            <a:r>
              <a:rPr sz="1800" spc="-8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Ministry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Cities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Brazil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9344" y="4741862"/>
            <a:ext cx="9877425" cy="729615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 marR="5080" algn="ctr">
              <a:lnSpc>
                <a:spcPct val="104900"/>
              </a:lnSpc>
              <a:spcBef>
                <a:spcPts val="35"/>
              </a:spcBef>
            </a:pPr>
            <a:r>
              <a:rPr sz="1550" b="1" spc="-75" dirty="0">
                <a:latin typeface="Arial"/>
                <a:cs typeface="Arial"/>
              </a:rPr>
              <a:t>Incremental</a:t>
            </a:r>
            <a:r>
              <a:rPr sz="1550" b="1" spc="-50" dirty="0">
                <a:latin typeface="Arial"/>
                <a:cs typeface="Arial"/>
              </a:rPr>
              <a:t> </a:t>
            </a:r>
            <a:r>
              <a:rPr sz="1550" b="1" spc="-120" dirty="0">
                <a:latin typeface="Arial"/>
                <a:cs typeface="Arial"/>
              </a:rPr>
              <a:t>housing</a:t>
            </a:r>
            <a:r>
              <a:rPr sz="1550" b="1" spc="-40" dirty="0">
                <a:latin typeface="Arial"/>
                <a:cs typeface="Arial"/>
              </a:rPr>
              <a:t> </a:t>
            </a:r>
            <a:r>
              <a:rPr sz="1550" b="1" spc="-185" dirty="0">
                <a:latin typeface="Arial"/>
                <a:cs typeface="Arial"/>
              </a:rPr>
              <a:t>as</a:t>
            </a:r>
            <a:r>
              <a:rPr sz="1550" b="1" spc="5" dirty="0">
                <a:latin typeface="Arial"/>
                <a:cs typeface="Arial"/>
              </a:rPr>
              <a:t> </a:t>
            </a:r>
            <a:r>
              <a:rPr sz="1550" b="1" spc="-120" dirty="0">
                <a:latin typeface="Arial"/>
                <a:cs typeface="Arial"/>
              </a:rPr>
              <a:t>an</a:t>
            </a:r>
            <a:r>
              <a:rPr sz="1550" b="1" spc="20" dirty="0">
                <a:latin typeface="Arial"/>
                <a:cs typeface="Arial"/>
              </a:rPr>
              <a:t> </a:t>
            </a:r>
            <a:r>
              <a:rPr sz="1550" b="1" spc="-70" dirty="0">
                <a:latin typeface="Arial"/>
                <a:cs typeface="Arial"/>
              </a:rPr>
              <a:t>opportunity</a:t>
            </a:r>
            <a:r>
              <a:rPr sz="1550" b="1" spc="-30" dirty="0">
                <a:latin typeface="Arial"/>
                <a:cs typeface="Arial"/>
              </a:rPr>
              <a:t> </a:t>
            </a:r>
            <a:r>
              <a:rPr sz="1550" b="1" spc="-55" dirty="0">
                <a:latin typeface="Arial"/>
                <a:cs typeface="Arial"/>
              </a:rPr>
              <a:t>to</a:t>
            </a:r>
            <a:r>
              <a:rPr sz="1550" b="1" spc="-60" dirty="0">
                <a:latin typeface="Arial"/>
                <a:cs typeface="Arial"/>
              </a:rPr>
              <a:t> </a:t>
            </a:r>
            <a:r>
              <a:rPr sz="1550" b="1" spc="-65" dirty="0">
                <a:latin typeface="Arial"/>
                <a:cs typeface="Arial"/>
              </a:rPr>
              <a:t>build </a:t>
            </a:r>
            <a:r>
              <a:rPr sz="1550" b="1" spc="-105" dirty="0">
                <a:latin typeface="Arial"/>
                <a:cs typeface="Arial"/>
              </a:rPr>
              <a:t>green</a:t>
            </a:r>
            <a:r>
              <a:rPr sz="1550" b="1" spc="-60" dirty="0">
                <a:latin typeface="Arial"/>
                <a:cs typeface="Arial"/>
              </a:rPr>
              <a:t> </a:t>
            </a:r>
            <a:r>
              <a:rPr sz="1550" b="1" spc="-95" dirty="0">
                <a:latin typeface="Arial"/>
                <a:cs typeface="Arial"/>
              </a:rPr>
              <a:t>and</a:t>
            </a:r>
            <a:r>
              <a:rPr sz="1550" b="1" spc="20" dirty="0">
                <a:latin typeface="Arial"/>
                <a:cs typeface="Arial"/>
              </a:rPr>
              <a:t> </a:t>
            </a:r>
            <a:r>
              <a:rPr sz="1550" b="1" spc="-75" dirty="0">
                <a:latin typeface="Arial"/>
                <a:cs typeface="Arial"/>
              </a:rPr>
              <a:t>resilient</a:t>
            </a:r>
            <a:r>
              <a:rPr sz="1550" b="1" spc="-60" dirty="0">
                <a:latin typeface="Arial"/>
                <a:cs typeface="Arial"/>
              </a:rPr>
              <a:t> </a:t>
            </a:r>
            <a:r>
              <a:rPr sz="1550" b="1" spc="-90" dirty="0">
                <a:latin typeface="Arial"/>
                <a:cs typeface="Arial"/>
              </a:rPr>
              <a:t>communities,</a:t>
            </a:r>
            <a:r>
              <a:rPr sz="1550" b="1" spc="-70" dirty="0">
                <a:latin typeface="Arial"/>
                <a:cs typeface="Arial"/>
              </a:rPr>
              <a:t> </a:t>
            </a:r>
            <a:r>
              <a:rPr sz="1550" b="1" spc="-30" dirty="0">
                <a:latin typeface="Arial"/>
                <a:cs typeface="Arial"/>
              </a:rPr>
              <a:t>the</a:t>
            </a:r>
            <a:r>
              <a:rPr sz="1550" b="1" spc="-5" dirty="0">
                <a:latin typeface="Arial"/>
                <a:cs typeface="Arial"/>
              </a:rPr>
              <a:t> </a:t>
            </a:r>
            <a:r>
              <a:rPr sz="1550" b="1" spc="-95" dirty="0">
                <a:latin typeface="Arial"/>
                <a:cs typeface="Arial"/>
              </a:rPr>
              <a:t>experience</a:t>
            </a:r>
            <a:r>
              <a:rPr sz="1550" b="1" spc="-90" dirty="0">
                <a:latin typeface="Arial"/>
                <a:cs typeface="Arial"/>
              </a:rPr>
              <a:t> </a:t>
            </a:r>
            <a:r>
              <a:rPr sz="1550" b="1" dirty="0">
                <a:latin typeface="Arial"/>
                <a:cs typeface="Arial"/>
              </a:rPr>
              <a:t>of</a:t>
            </a:r>
            <a:r>
              <a:rPr sz="1550" b="1" spc="-10" dirty="0">
                <a:latin typeface="Arial"/>
                <a:cs typeface="Arial"/>
              </a:rPr>
              <a:t> </a:t>
            </a:r>
            <a:r>
              <a:rPr sz="1550" b="1" spc="-114" dirty="0">
                <a:latin typeface="Arial"/>
                <a:cs typeface="Arial"/>
              </a:rPr>
              <a:t>Latin</a:t>
            </a:r>
            <a:r>
              <a:rPr sz="1550" b="1" spc="20" dirty="0">
                <a:latin typeface="Arial"/>
                <a:cs typeface="Arial"/>
              </a:rPr>
              <a:t> </a:t>
            </a:r>
            <a:r>
              <a:rPr sz="1550" b="1" spc="-110" dirty="0">
                <a:latin typeface="Arial"/>
                <a:cs typeface="Arial"/>
              </a:rPr>
              <a:t>America</a:t>
            </a:r>
            <a:r>
              <a:rPr sz="1550" b="1" spc="5" dirty="0">
                <a:latin typeface="Arial"/>
                <a:cs typeface="Arial"/>
              </a:rPr>
              <a:t> </a:t>
            </a:r>
            <a:r>
              <a:rPr sz="1550" b="1" spc="-25" dirty="0">
                <a:latin typeface="Arial"/>
                <a:cs typeface="Arial"/>
              </a:rPr>
              <a:t>and </a:t>
            </a:r>
            <a:r>
              <a:rPr sz="1550" b="1" spc="-45" dirty="0">
                <a:latin typeface="Arial"/>
                <a:cs typeface="Arial"/>
              </a:rPr>
              <a:t>the</a:t>
            </a:r>
            <a:r>
              <a:rPr sz="1550" b="1" spc="-90" dirty="0">
                <a:latin typeface="Arial"/>
                <a:cs typeface="Arial"/>
              </a:rPr>
              <a:t> </a:t>
            </a:r>
            <a:r>
              <a:rPr sz="1550" b="1" spc="-10" dirty="0">
                <a:latin typeface="Arial"/>
                <a:cs typeface="Arial"/>
              </a:rPr>
              <a:t>Caribbean</a:t>
            </a:r>
            <a:endParaRPr sz="1550">
              <a:latin typeface="Arial"/>
              <a:cs typeface="Arial"/>
            </a:endParaRPr>
          </a:p>
          <a:p>
            <a:pPr marL="35560" algn="ctr">
              <a:lnSpc>
                <a:spcPct val="100000"/>
              </a:lnSpc>
              <a:spcBef>
                <a:spcPts val="20"/>
              </a:spcBef>
            </a:pPr>
            <a:r>
              <a:rPr sz="1400" dirty="0">
                <a:latin typeface="Calibri"/>
                <a:cs typeface="Calibri"/>
              </a:rPr>
              <a:t>Public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policies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and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regulatory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frameworks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for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upgrading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progressive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housing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83338" y="504241"/>
            <a:ext cx="1938948" cy="69396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33972" y="570230"/>
            <a:ext cx="1862666" cy="52832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249503" y="555095"/>
            <a:ext cx="1616177" cy="54945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16495" y="5901580"/>
            <a:ext cx="2292745" cy="55076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215015" y="5991434"/>
            <a:ext cx="1320544" cy="364776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559215" y="5847637"/>
            <a:ext cx="1858823" cy="658650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004958" y="5870090"/>
            <a:ext cx="1368396" cy="644955"/>
          </a:xfrm>
          <a:prstGeom prst="rect">
            <a:avLst/>
          </a:prstGeom>
        </p:spPr>
      </p:pic>
      <p:grpSp>
        <p:nvGrpSpPr>
          <p:cNvPr id="12" name="object 12"/>
          <p:cNvGrpSpPr/>
          <p:nvPr/>
        </p:nvGrpSpPr>
        <p:grpSpPr>
          <a:xfrm>
            <a:off x="10258425" y="269868"/>
            <a:ext cx="1553845" cy="1321435"/>
            <a:chOff x="10258425" y="269868"/>
            <a:chExt cx="1553845" cy="1321435"/>
          </a:xfrm>
        </p:grpSpPr>
        <p:sp>
          <p:nvSpPr>
            <p:cNvPr id="13" name="object 13"/>
            <p:cNvSpPr/>
            <p:nvPr/>
          </p:nvSpPr>
          <p:spPr>
            <a:xfrm>
              <a:off x="10259065" y="269868"/>
              <a:ext cx="1553210" cy="744220"/>
            </a:xfrm>
            <a:custGeom>
              <a:avLst/>
              <a:gdLst/>
              <a:ahLst/>
              <a:cxnLst/>
              <a:rect l="l" t="t" r="r" b="b"/>
              <a:pathLst>
                <a:path w="1553209" h="744219">
                  <a:moveTo>
                    <a:pt x="465488" y="426017"/>
                  </a:moveTo>
                  <a:lnTo>
                    <a:pt x="269063" y="426017"/>
                  </a:lnTo>
                  <a:lnTo>
                    <a:pt x="572731" y="743699"/>
                  </a:lnTo>
                  <a:lnTo>
                    <a:pt x="675210" y="743699"/>
                  </a:lnTo>
                  <a:lnTo>
                    <a:pt x="675210" y="665313"/>
                  </a:lnTo>
                  <a:lnTo>
                    <a:pt x="722948" y="665313"/>
                  </a:lnTo>
                  <a:lnTo>
                    <a:pt x="730688" y="629971"/>
                  </a:lnTo>
                  <a:lnTo>
                    <a:pt x="750569" y="601203"/>
                  </a:lnTo>
                  <a:lnTo>
                    <a:pt x="779698" y="581854"/>
                  </a:lnTo>
                  <a:lnTo>
                    <a:pt x="815179" y="574772"/>
                  </a:lnTo>
                  <a:lnTo>
                    <a:pt x="893363" y="574772"/>
                  </a:lnTo>
                  <a:lnTo>
                    <a:pt x="893363" y="530632"/>
                  </a:lnTo>
                  <a:lnTo>
                    <a:pt x="887598" y="529651"/>
                  </a:lnTo>
                  <a:lnTo>
                    <a:pt x="887598" y="499925"/>
                  </a:lnTo>
                  <a:lnTo>
                    <a:pt x="893363" y="499925"/>
                  </a:lnTo>
                  <a:lnTo>
                    <a:pt x="893363" y="493827"/>
                  </a:lnTo>
                  <a:lnTo>
                    <a:pt x="904822" y="458643"/>
                  </a:lnTo>
                  <a:lnTo>
                    <a:pt x="557999" y="458642"/>
                  </a:lnTo>
                  <a:lnTo>
                    <a:pt x="510318" y="450920"/>
                  </a:lnTo>
                  <a:lnTo>
                    <a:pt x="468901" y="429436"/>
                  </a:lnTo>
                  <a:lnTo>
                    <a:pt x="465488" y="426017"/>
                  </a:lnTo>
                  <a:close/>
                </a:path>
                <a:path w="1553209" h="744219">
                  <a:moveTo>
                    <a:pt x="1280274" y="440731"/>
                  </a:moveTo>
                  <a:lnTo>
                    <a:pt x="910656" y="440731"/>
                  </a:lnTo>
                  <a:lnTo>
                    <a:pt x="927949" y="493827"/>
                  </a:lnTo>
                  <a:lnTo>
                    <a:pt x="927949" y="499925"/>
                  </a:lnTo>
                  <a:lnTo>
                    <a:pt x="933714" y="499925"/>
                  </a:lnTo>
                  <a:lnTo>
                    <a:pt x="933714" y="529651"/>
                  </a:lnTo>
                  <a:lnTo>
                    <a:pt x="927949" y="530632"/>
                  </a:lnTo>
                  <a:lnTo>
                    <a:pt x="927949" y="576393"/>
                  </a:lnTo>
                  <a:lnTo>
                    <a:pt x="1120781" y="576393"/>
                  </a:lnTo>
                  <a:lnTo>
                    <a:pt x="1120781" y="634905"/>
                  </a:lnTo>
                  <a:lnTo>
                    <a:pt x="1184831" y="634905"/>
                  </a:lnTo>
                  <a:lnTo>
                    <a:pt x="1238974" y="693162"/>
                  </a:lnTo>
                  <a:lnTo>
                    <a:pt x="1238974" y="743699"/>
                  </a:lnTo>
                  <a:lnTo>
                    <a:pt x="1279325" y="743699"/>
                  </a:lnTo>
                  <a:lnTo>
                    <a:pt x="1279992" y="530632"/>
                  </a:lnTo>
                  <a:lnTo>
                    <a:pt x="1280107" y="493827"/>
                  </a:lnTo>
                  <a:lnTo>
                    <a:pt x="1280218" y="458643"/>
                  </a:lnTo>
                  <a:lnTo>
                    <a:pt x="1280274" y="440731"/>
                  </a:lnTo>
                  <a:close/>
                </a:path>
                <a:path w="1553209" h="744219">
                  <a:moveTo>
                    <a:pt x="1552636" y="305709"/>
                  </a:moveTo>
                  <a:lnTo>
                    <a:pt x="1383769" y="305708"/>
                  </a:lnTo>
                  <a:lnTo>
                    <a:pt x="1365493" y="336415"/>
                  </a:lnTo>
                  <a:lnTo>
                    <a:pt x="1365493" y="743699"/>
                  </a:lnTo>
                  <a:lnTo>
                    <a:pt x="1405546" y="743699"/>
                  </a:lnTo>
                  <a:lnTo>
                    <a:pt x="1405546" y="630768"/>
                  </a:lnTo>
                  <a:lnTo>
                    <a:pt x="1552561" y="630769"/>
                  </a:lnTo>
                  <a:lnTo>
                    <a:pt x="1552685" y="577871"/>
                  </a:lnTo>
                  <a:lnTo>
                    <a:pt x="1552798" y="529651"/>
                  </a:lnTo>
                  <a:lnTo>
                    <a:pt x="1552882" y="493827"/>
                  </a:lnTo>
                  <a:lnTo>
                    <a:pt x="1553006" y="440731"/>
                  </a:lnTo>
                  <a:lnTo>
                    <a:pt x="1553129" y="388232"/>
                  </a:lnTo>
                  <a:lnTo>
                    <a:pt x="1553201" y="317565"/>
                  </a:lnTo>
                  <a:lnTo>
                    <a:pt x="1552789" y="307926"/>
                  </a:lnTo>
                  <a:lnTo>
                    <a:pt x="1552721" y="306333"/>
                  </a:lnTo>
                  <a:lnTo>
                    <a:pt x="1552636" y="305709"/>
                  </a:lnTo>
                  <a:close/>
                </a:path>
                <a:path w="1553209" h="744219">
                  <a:moveTo>
                    <a:pt x="563796" y="0"/>
                  </a:moveTo>
                  <a:lnTo>
                    <a:pt x="525111" y="4677"/>
                  </a:lnTo>
                  <a:lnTo>
                    <a:pt x="484001" y="15832"/>
                  </a:lnTo>
                  <a:lnTo>
                    <a:pt x="119157" y="153413"/>
                  </a:lnTo>
                  <a:lnTo>
                    <a:pt x="73302" y="179087"/>
                  </a:lnTo>
                  <a:lnTo>
                    <a:pt x="35795" y="216692"/>
                  </a:lnTo>
                  <a:lnTo>
                    <a:pt x="10420" y="261125"/>
                  </a:lnTo>
                  <a:lnTo>
                    <a:pt x="960" y="307286"/>
                  </a:lnTo>
                  <a:lnTo>
                    <a:pt x="973" y="317564"/>
                  </a:lnTo>
                  <a:lnTo>
                    <a:pt x="1096" y="366407"/>
                  </a:lnTo>
                  <a:lnTo>
                    <a:pt x="1281" y="388231"/>
                  </a:lnTo>
                  <a:lnTo>
                    <a:pt x="532" y="574772"/>
                  </a:lnTo>
                  <a:lnTo>
                    <a:pt x="484" y="586606"/>
                  </a:lnTo>
                  <a:lnTo>
                    <a:pt x="359" y="617632"/>
                  </a:lnTo>
                  <a:lnTo>
                    <a:pt x="290" y="634905"/>
                  </a:lnTo>
                  <a:lnTo>
                    <a:pt x="168" y="665312"/>
                  </a:lnTo>
                  <a:lnTo>
                    <a:pt x="56" y="693161"/>
                  </a:lnTo>
                  <a:lnTo>
                    <a:pt x="0" y="707235"/>
                  </a:lnTo>
                  <a:lnTo>
                    <a:pt x="269063" y="426017"/>
                  </a:lnTo>
                  <a:lnTo>
                    <a:pt x="465488" y="426017"/>
                  </a:lnTo>
                  <a:lnTo>
                    <a:pt x="436237" y="396711"/>
                  </a:lnTo>
                  <a:lnTo>
                    <a:pt x="414814" y="355267"/>
                  </a:lnTo>
                  <a:lnTo>
                    <a:pt x="407168" y="307926"/>
                  </a:lnTo>
                  <a:lnTo>
                    <a:pt x="407175" y="307286"/>
                  </a:lnTo>
                  <a:lnTo>
                    <a:pt x="414799" y="259947"/>
                  </a:lnTo>
                  <a:lnTo>
                    <a:pt x="436237" y="218396"/>
                  </a:lnTo>
                  <a:lnTo>
                    <a:pt x="468901" y="185720"/>
                  </a:lnTo>
                  <a:lnTo>
                    <a:pt x="510318" y="164301"/>
                  </a:lnTo>
                  <a:lnTo>
                    <a:pt x="557999" y="156612"/>
                  </a:lnTo>
                  <a:lnTo>
                    <a:pt x="1369067" y="156612"/>
                  </a:lnTo>
                  <a:lnTo>
                    <a:pt x="627514" y="4318"/>
                  </a:lnTo>
                  <a:lnTo>
                    <a:pt x="598461" y="359"/>
                  </a:lnTo>
                  <a:lnTo>
                    <a:pt x="563796" y="0"/>
                  </a:lnTo>
                  <a:close/>
                </a:path>
                <a:path w="1553209" h="744219">
                  <a:moveTo>
                    <a:pt x="893363" y="574772"/>
                  </a:moveTo>
                  <a:lnTo>
                    <a:pt x="815521" y="574772"/>
                  </a:lnTo>
                  <a:lnTo>
                    <a:pt x="839165" y="577871"/>
                  </a:lnTo>
                  <a:lnTo>
                    <a:pt x="860559" y="586607"/>
                  </a:lnTo>
                  <a:lnTo>
                    <a:pt x="878894" y="600141"/>
                  </a:lnTo>
                  <a:lnTo>
                    <a:pt x="893363" y="617633"/>
                  </a:lnTo>
                  <a:lnTo>
                    <a:pt x="893363" y="574772"/>
                  </a:lnTo>
                  <a:close/>
                </a:path>
                <a:path w="1553209" h="744219">
                  <a:moveTo>
                    <a:pt x="1369067" y="156612"/>
                  </a:moveTo>
                  <a:lnTo>
                    <a:pt x="557999" y="156612"/>
                  </a:lnTo>
                  <a:lnTo>
                    <a:pt x="605824" y="164301"/>
                  </a:lnTo>
                  <a:lnTo>
                    <a:pt x="647324" y="185720"/>
                  </a:lnTo>
                  <a:lnTo>
                    <a:pt x="680027" y="218396"/>
                  </a:lnTo>
                  <a:lnTo>
                    <a:pt x="701355" y="259649"/>
                  </a:lnTo>
                  <a:lnTo>
                    <a:pt x="709101" y="307286"/>
                  </a:lnTo>
                  <a:lnTo>
                    <a:pt x="709108" y="307926"/>
                  </a:lnTo>
                  <a:lnTo>
                    <a:pt x="701462" y="355267"/>
                  </a:lnTo>
                  <a:lnTo>
                    <a:pt x="680027" y="396711"/>
                  </a:lnTo>
                  <a:lnTo>
                    <a:pt x="647324" y="429436"/>
                  </a:lnTo>
                  <a:lnTo>
                    <a:pt x="605824" y="450920"/>
                  </a:lnTo>
                  <a:lnTo>
                    <a:pt x="557999" y="458642"/>
                  </a:lnTo>
                  <a:lnTo>
                    <a:pt x="904822" y="458643"/>
                  </a:lnTo>
                  <a:lnTo>
                    <a:pt x="910656" y="440731"/>
                  </a:lnTo>
                  <a:lnTo>
                    <a:pt x="1280274" y="440731"/>
                  </a:lnTo>
                  <a:lnTo>
                    <a:pt x="1280320" y="426017"/>
                  </a:lnTo>
                  <a:lnTo>
                    <a:pt x="1280438" y="388232"/>
                  </a:lnTo>
                  <a:lnTo>
                    <a:pt x="1280541" y="355268"/>
                  </a:lnTo>
                  <a:lnTo>
                    <a:pt x="1280606" y="334496"/>
                  </a:lnTo>
                  <a:lnTo>
                    <a:pt x="1263953" y="304088"/>
                  </a:lnTo>
                  <a:lnTo>
                    <a:pt x="1283168" y="304088"/>
                  </a:lnTo>
                  <a:lnTo>
                    <a:pt x="1283168" y="279139"/>
                  </a:lnTo>
                  <a:lnTo>
                    <a:pt x="1300462" y="279139"/>
                  </a:lnTo>
                  <a:lnTo>
                    <a:pt x="1300462" y="259649"/>
                  </a:lnTo>
                  <a:lnTo>
                    <a:pt x="1317755" y="259649"/>
                  </a:lnTo>
                  <a:lnTo>
                    <a:pt x="1317755" y="214826"/>
                  </a:lnTo>
                  <a:lnTo>
                    <a:pt x="1503600" y="214827"/>
                  </a:lnTo>
                  <a:lnTo>
                    <a:pt x="1495546" y="206302"/>
                  </a:lnTo>
                  <a:lnTo>
                    <a:pt x="1455157" y="180546"/>
                  </a:lnTo>
                  <a:lnTo>
                    <a:pt x="1408108" y="164630"/>
                  </a:lnTo>
                  <a:lnTo>
                    <a:pt x="1369067" y="156612"/>
                  </a:lnTo>
                  <a:close/>
                </a:path>
                <a:path w="1553209" h="744219">
                  <a:moveTo>
                    <a:pt x="1503600" y="214827"/>
                  </a:moveTo>
                  <a:lnTo>
                    <a:pt x="1331846" y="214826"/>
                  </a:lnTo>
                  <a:lnTo>
                    <a:pt x="1331846" y="259649"/>
                  </a:lnTo>
                  <a:lnTo>
                    <a:pt x="1347559" y="259649"/>
                  </a:lnTo>
                  <a:lnTo>
                    <a:pt x="1347559" y="279139"/>
                  </a:lnTo>
                  <a:lnTo>
                    <a:pt x="1364853" y="279139"/>
                  </a:lnTo>
                  <a:lnTo>
                    <a:pt x="1364853" y="311466"/>
                  </a:lnTo>
                  <a:lnTo>
                    <a:pt x="1383769" y="305708"/>
                  </a:lnTo>
                  <a:lnTo>
                    <a:pt x="1552636" y="305709"/>
                  </a:lnTo>
                  <a:lnTo>
                    <a:pt x="1551280" y="295745"/>
                  </a:lnTo>
                  <a:lnTo>
                    <a:pt x="1548878" y="285821"/>
                  </a:lnTo>
                  <a:lnTo>
                    <a:pt x="1545515" y="276580"/>
                  </a:lnTo>
                  <a:lnTo>
                    <a:pt x="1545515" y="276282"/>
                  </a:lnTo>
                  <a:lnTo>
                    <a:pt x="1526567" y="239135"/>
                  </a:lnTo>
                  <a:lnTo>
                    <a:pt x="1503600" y="214827"/>
                  </a:lnTo>
                  <a:close/>
                </a:path>
                <a:path w="1553209" h="744219">
                  <a:moveTo>
                    <a:pt x="1283168" y="304088"/>
                  </a:moveTo>
                  <a:lnTo>
                    <a:pt x="1263953" y="304088"/>
                  </a:lnTo>
                  <a:lnTo>
                    <a:pt x="1283168" y="307926"/>
                  </a:lnTo>
                  <a:lnTo>
                    <a:pt x="1283168" y="304088"/>
                  </a:lnTo>
                  <a:close/>
                </a:path>
                <a:path w="1553209" h="744219">
                  <a:moveTo>
                    <a:pt x="1317755" y="259649"/>
                  </a:moveTo>
                  <a:lnTo>
                    <a:pt x="1315833" y="259649"/>
                  </a:lnTo>
                  <a:lnTo>
                    <a:pt x="1317755" y="259948"/>
                  </a:lnTo>
                  <a:lnTo>
                    <a:pt x="1317755" y="259649"/>
                  </a:lnTo>
                  <a:close/>
                </a:path>
              </a:pathLst>
            </a:custGeom>
            <a:solidFill>
              <a:srgbClr val="FF6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0666185" y="426481"/>
              <a:ext cx="302260" cy="302260"/>
            </a:xfrm>
            <a:custGeom>
              <a:avLst/>
              <a:gdLst/>
              <a:ahLst/>
              <a:cxnLst/>
              <a:rect l="l" t="t" r="r" b="b"/>
              <a:pathLst>
                <a:path w="302259" h="302259">
                  <a:moveTo>
                    <a:pt x="150879" y="0"/>
                  </a:moveTo>
                  <a:lnTo>
                    <a:pt x="103198" y="7689"/>
                  </a:lnTo>
                  <a:lnTo>
                    <a:pt x="61781" y="29108"/>
                  </a:lnTo>
                  <a:lnTo>
                    <a:pt x="29117" y="61784"/>
                  </a:lnTo>
                  <a:lnTo>
                    <a:pt x="7693" y="103243"/>
                  </a:lnTo>
                  <a:lnTo>
                    <a:pt x="0" y="151015"/>
                  </a:lnTo>
                  <a:lnTo>
                    <a:pt x="7693" y="198655"/>
                  </a:lnTo>
                  <a:lnTo>
                    <a:pt x="29117" y="240098"/>
                  </a:lnTo>
                  <a:lnTo>
                    <a:pt x="61781" y="272823"/>
                  </a:lnTo>
                  <a:lnTo>
                    <a:pt x="103198" y="294308"/>
                  </a:lnTo>
                  <a:lnTo>
                    <a:pt x="150879" y="302030"/>
                  </a:lnTo>
                  <a:lnTo>
                    <a:pt x="198704" y="294308"/>
                  </a:lnTo>
                  <a:lnTo>
                    <a:pt x="240204" y="272823"/>
                  </a:lnTo>
                  <a:lnTo>
                    <a:pt x="272907" y="240098"/>
                  </a:lnTo>
                  <a:lnTo>
                    <a:pt x="294342" y="198655"/>
                  </a:lnTo>
                  <a:lnTo>
                    <a:pt x="302036" y="151015"/>
                  </a:lnTo>
                  <a:lnTo>
                    <a:pt x="294342" y="103244"/>
                  </a:lnTo>
                  <a:lnTo>
                    <a:pt x="272907" y="61784"/>
                  </a:lnTo>
                  <a:lnTo>
                    <a:pt x="240204" y="29108"/>
                  </a:lnTo>
                  <a:lnTo>
                    <a:pt x="198704" y="7689"/>
                  </a:lnTo>
                  <a:lnTo>
                    <a:pt x="1508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259065" y="695885"/>
              <a:ext cx="269240" cy="318135"/>
            </a:xfrm>
            <a:custGeom>
              <a:avLst/>
              <a:gdLst/>
              <a:ahLst/>
              <a:cxnLst/>
              <a:rect l="l" t="t" r="r" b="b"/>
              <a:pathLst>
                <a:path w="269240" h="318134">
                  <a:moveTo>
                    <a:pt x="269063" y="0"/>
                  </a:moveTo>
                  <a:lnTo>
                    <a:pt x="0" y="281218"/>
                  </a:lnTo>
                  <a:lnTo>
                    <a:pt x="0" y="317681"/>
                  </a:lnTo>
                  <a:lnTo>
                    <a:pt x="208203" y="317681"/>
                  </a:lnTo>
                  <a:lnTo>
                    <a:pt x="26906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258425" y="1084277"/>
              <a:ext cx="1552575" cy="73025"/>
            </a:xfrm>
            <a:custGeom>
              <a:avLst/>
              <a:gdLst/>
              <a:ahLst/>
              <a:cxnLst/>
              <a:rect l="l" t="t" r="r" b="b"/>
              <a:pathLst>
                <a:path w="1552575" h="73025">
                  <a:moveTo>
                    <a:pt x="1552561" y="0"/>
                  </a:moveTo>
                  <a:lnTo>
                    <a:pt x="320" y="0"/>
                  </a:lnTo>
                  <a:lnTo>
                    <a:pt x="0" y="72628"/>
                  </a:lnTo>
                  <a:lnTo>
                    <a:pt x="1552561" y="72629"/>
                  </a:lnTo>
                  <a:lnTo>
                    <a:pt x="1552561" y="0"/>
                  </a:lnTo>
                  <a:close/>
                </a:path>
              </a:pathLst>
            </a:custGeom>
            <a:solidFill>
              <a:srgbClr val="0086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0258425" y="1156906"/>
              <a:ext cx="1552575" cy="434340"/>
            </a:xfrm>
            <a:custGeom>
              <a:avLst/>
              <a:gdLst/>
              <a:ahLst/>
              <a:cxnLst/>
              <a:rect l="l" t="t" r="r" b="b"/>
              <a:pathLst>
                <a:path w="1552575" h="434340">
                  <a:moveTo>
                    <a:pt x="1552561" y="0"/>
                  </a:moveTo>
                  <a:lnTo>
                    <a:pt x="0" y="0"/>
                  </a:lnTo>
                  <a:lnTo>
                    <a:pt x="0" y="25904"/>
                  </a:lnTo>
                  <a:lnTo>
                    <a:pt x="12492" y="71656"/>
                  </a:lnTo>
                  <a:lnTo>
                    <a:pt x="36696" y="105728"/>
                  </a:lnTo>
                  <a:lnTo>
                    <a:pt x="69909" y="135722"/>
                  </a:lnTo>
                  <a:lnTo>
                    <a:pt x="109247" y="159118"/>
                  </a:lnTo>
                  <a:lnTo>
                    <a:pt x="151827" y="173396"/>
                  </a:lnTo>
                  <a:lnTo>
                    <a:pt x="549673" y="254977"/>
                  </a:lnTo>
                  <a:lnTo>
                    <a:pt x="685799" y="433821"/>
                  </a:lnTo>
                  <a:lnTo>
                    <a:pt x="822225" y="310965"/>
                  </a:lnTo>
                  <a:lnTo>
                    <a:pt x="1059866" y="310965"/>
                  </a:lnTo>
                  <a:lnTo>
                    <a:pt x="1412250" y="196111"/>
                  </a:lnTo>
                  <a:lnTo>
                    <a:pt x="1446200" y="181244"/>
                  </a:lnTo>
                  <a:lnTo>
                    <a:pt x="1477137" y="159718"/>
                  </a:lnTo>
                  <a:lnTo>
                    <a:pt x="1503982" y="133034"/>
                  </a:lnTo>
                  <a:lnTo>
                    <a:pt x="1525660" y="102691"/>
                  </a:lnTo>
                  <a:lnTo>
                    <a:pt x="1525660" y="102371"/>
                  </a:lnTo>
                  <a:lnTo>
                    <a:pt x="1527581" y="99169"/>
                  </a:lnTo>
                  <a:lnTo>
                    <a:pt x="1528521" y="97889"/>
                  </a:lnTo>
                  <a:lnTo>
                    <a:pt x="1533986" y="88613"/>
                  </a:lnTo>
                  <a:lnTo>
                    <a:pt x="1535267" y="85735"/>
                  </a:lnTo>
                  <a:lnTo>
                    <a:pt x="1535566" y="85735"/>
                  </a:lnTo>
                  <a:lnTo>
                    <a:pt x="1535566" y="85095"/>
                  </a:lnTo>
                  <a:lnTo>
                    <a:pt x="1537189" y="81892"/>
                  </a:lnTo>
                  <a:lnTo>
                    <a:pt x="1538470" y="79013"/>
                  </a:lnTo>
                  <a:lnTo>
                    <a:pt x="1539751" y="75815"/>
                  </a:lnTo>
                  <a:lnTo>
                    <a:pt x="1540077" y="75815"/>
                  </a:lnTo>
                  <a:lnTo>
                    <a:pt x="1544257" y="65526"/>
                  </a:lnTo>
                  <a:lnTo>
                    <a:pt x="1548664" y="49660"/>
                  </a:lnTo>
                  <a:lnTo>
                    <a:pt x="1551326" y="33194"/>
                  </a:lnTo>
                  <a:lnTo>
                    <a:pt x="1552219" y="16309"/>
                  </a:lnTo>
                  <a:lnTo>
                    <a:pt x="1552561" y="0"/>
                  </a:lnTo>
                  <a:close/>
                </a:path>
                <a:path w="1552575" h="434340">
                  <a:moveTo>
                    <a:pt x="1059866" y="310965"/>
                  </a:moveTo>
                  <a:lnTo>
                    <a:pt x="822225" y="310965"/>
                  </a:lnTo>
                  <a:lnTo>
                    <a:pt x="918000" y="331124"/>
                  </a:lnTo>
                  <a:lnTo>
                    <a:pt x="972619" y="330299"/>
                  </a:lnTo>
                  <a:lnTo>
                    <a:pt x="1018110" y="322845"/>
                  </a:lnTo>
                  <a:lnTo>
                    <a:pt x="1056396" y="312093"/>
                  </a:lnTo>
                  <a:lnTo>
                    <a:pt x="1059866" y="310965"/>
                  </a:lnTo>
                  <a:close/>
                </a:path>
                <a:path w="1552575" h="434340">
                  <a:moveTo>
                    <a:pt x="1540077" y="75815"/>
                  </a:moveTo>
                  <a:lnTo>
                    <a:pt x="1539751" y="75815"/>
                  </a:lnTo>
                  <a:lnTo>
                    <a:pt x="1539389" y="77510"/>
                  </a:lnTo>
                  <a:lnTo>
                    <a:pt x="1540077" y="75815"/>
                  </a:lnTo>
                  <a:close/>
                </a:path>
              </a:pathLst>
            </a:custGeom>
            <a:solidFill>
              <a:srgbClr val="5E5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1272201" y="845640"/>
              <a:ext cx="225838" cy="167927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10258745" y="529518"/>
              <a:ext cx="1552575" cy="554990"/>
            </a:xfrm>
            <a:custGeom>
              <a:avLst/>
              <a:gdLst/>
              <a:ahLst/>
              <a:cxnLst/>
              <a:rect l="l" t="t" r="r" b="b"/>
              <a:pathLst>
                <a:path w="1552575" h="554990">
                  <a:moveTo>
                    <a:pt x="1552539" y="484050"/>
                  </a:moveTo>
                  <a:lnTo>
                    <a:pt x="320" y="484049"/>
                  </a:lnTo>
                  <a:lnTo>
                    <a:pt x="0" y="554759"/>
                  </a:lnTo>
                  <a:lnTo>
                    <a:pt x="1552240" y="554760"/>
                  </a:lnTo>
                  <a:lnTo>
                    <a:pt x="1552539" y="484050"/>
                  </a:lnTo>
                  <a:close/>
                </a:path>
                <a:path w="1552575" h="554990">
                  <a:moveTo>
                    <a:pt x="269383" y="166367"/>
                  </a:moveTo>
                  <a:lnTo>
                    <a:pt x="208523" y="484049"/>
                  </a:lnTo>
                  <a:lnTo>
                    <a:pt x="573051" y="484049"/>
                  </a:lnTo>
                  <a:lnTo>
                    <a:pt x="269383" y="166367"/>
                  </a:lnTo>
                  <a:close/>
                </a:path>
                <a:path w="1552575" h="554990">
                  <a:moveTo>
                    <a:pt x="815841" y="315122"/>
                  </a:moveTo>
                  <a:lnTo>
                    <a:pt x="750890" y="341553"/>
                  </a:lnTo>
                  <a:lnTo>
                    <a:pt x="723268" y="405663"/>
                  </a:lnTo>
                  <a:lnTo>
                    <a:pt x="675530" y="405663"/>
                  </a:lnTo>
                  <a:lnTo>
                    <a:pt x="675530" y="484049"/>
                  </a:lnTo>
                  <a:lnTo>
                    <a:pt x="1013456" y="484050"/>
                  </a:lnTo>
                  <a:lnTo>
                    <a:pt x="1013456" y="483069"/>
                  </a:lnTo>
                  <a:lnTo>
                    <a:pt x="815201" y="483069"/>
                  </a:lnTo>
                  <a:lnTo>
                    <a:pt x="815201" y="407284"/>
                  </a:lnTo>
                  <a:lnTo>
                    <a:pt x="863878" y="407284"/>
                  </a:lnTo>
                  <a:lnTo>
                    <a:pt x="863878" y="406644"/>
                  </a:lnTo>
                  <a:lnTo>
                    <a:pt x="863580" y="405663"/>
                  </a:lnTo>
                  <a:lnTo>
                    <a:pt x="863580" y="405024"/>
                  </a:lnTo>
                  <a:lnTo>
                    <a:pt x="859813" y="378166"/>
                  </a:lnTo>
                  <a:lnTo>
                    <a:pt x="850038" y="353766"/>
                  </a:lnTo>
                  <a:lnTo>
                    <a:pt x="835100" y="332606"/>
                  </a:lnTo>
                  <a:lnTo>
                    <a:pt x="815841" y="315464"/>
                  </a:lnTo>
                  <a:lnTo>
                    <a:pt x="815841" y="315122"/>
                  </a:lnTo>
                  <a:close/>
                </a:path>
                <a:path w="1552575" h="554990">
                  <a:moveTo>
                    <a:pt x="1138694" y="375256"/>
                  </a:moveTo>
                  <a:lnTo>
                    <a:pt x="1082672" y="375256"/>
                  </a:lnTo>
                  <a:lnTo>
                    <a:pt x="1082672" y="484050"/>
                  </a:lnTo>
                  <a:lnTo>
                    <a:pt x="1190275" y="484050"/>
                  </a:lnTo>
                  <a:lnTo>
                    <a:pt x="1190275" y="433512"/>
                  </a:lnTo>
                  <a:lnTo>
                    <a:pt x="1138694" y="375256"/>
                  </a:lnTo>
                  <a:close/>
                </a:path>
                <a:path w="1552575" h="554990">
                  <a:moveTo>
                    <a:pt x="1264274" y="44438"/>
                  </a:moveTo>
                  <a:lnTo>
                    <a:pt x="1280927" y="74846"/>
                  </a:lnTo>
                  <a:lnTo>
                    <a:pt x="1279649" y="483069"/>
                  </a:lnTo>
                  <a:lnTo>
                    <a:pt x="1279646" y="484050"/>
                  </a:lnTo>
                  <a:lnTo>
                    <a:pt x="1318075" y="484050"/>
                  </a:lnTo>
                  <a:lnTo>
                    <a:pt x="1318075" y="48277"/>
                  </a:lnTo>
                  <a:lnTo>
                    <a:pt x="1283488" y="48277"/>
                  </a:lnTo>
                  <a:lnTo>
                    <a:pt x="1264274" y="44438"/>
                  </a:lnTo>
                  <a:close/>
                </a:path>
                <a:path w="1552575" h="554990">
                  <a:moveTo>
                    <a:pt x="1499079" y="371119"/>
                  </a:moveTo>
                  <a:lnTo>
                    <a:pt x="1405866" y="371119"/>
                  </a:lnTo>
                  <a:lnTo>
                    <a:pt x="1405866" y="484050"/>
                  </a:lnTo>
                  <a:lnTo>
                    <a:pt x="1499079" y="484050"/>
                  </a:lnTo>
                  <a:lnTo>
                    <a:pt x="1499079" y="371119"/>
                  </a:lnTo>
                  <a:close/>
                </a:path>
                <a:path w="1552575" h="554990">
                  <a:moveTo>
                    <a:pt x="1013456" y="316743"/>
                  </a:moveTo>
                  <a:lnTo>
                    <a:pt x="928270" y="316743"/>
                  </a:lnTo>
                  <a:lnTo>
                    <a:pt x="928270" y="483069"/>
                  </a:lnTo>
                  <a:lnTo>
                    <a:pt x="1013456" y="483069"/>
                  </a:lnTo>
                  <a:lnTo>
                    <a:pt x="1013456" y="316743"/>
                  </a:lnTo>
                  <a:close/>
                </a:path>
                <a:path w="1552575" h="554990">
                  <a:moveTo>
                    <a:pt x="1316154" y="0"/>
                  </a:moveTo>
                  <a:lnTo>
                    <a:pt x="1300782" y="0"/>
                  </a:lnTo>
                  <a:lnTo>
                    <a:pt x="1300782" y="19489"/>
                  </a:lnTo>
                  <a:lnTo>
                    <a:pt x="1283488" y="19489"/>
                  </a:lnTo>
                  <a:lnTo>
                    <a:pt x="1283488" y="48277"/>
                  </a:lnTo>
                  <a:lnTo>
                    <a:pt x="1318075" y="48277"/>
                  </a:lnTo>
                  <a:lnTo>
                    <a:pt x="1318075" y="298"/>
                  </a:lnTo>
                  <a:lnTo>
                    <a:pt x="1316154" y="0"/>
                  </a:lnTo>
                  <a:close/>
                </a:path>
              </a:pathLst>
            </a:custGeom>
            <a:solidFill>
              <a:srgbClr val="FFEF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1073943" y="484707"/>
              <a:ext cx="737870" cy="528955"/>
            </a:xfrm>
            <a:custGeom>
              <a:avLst/>
              <a:gdLst/>
              <a:ahLst/>
              <a:cxnLst/>
              <a:rect l="l" t="t" r="r" b="b"/>
              <a:pathLst>
                <a:path w="737870" h="528955">
                  <a:moveTo>
                    <a:pt x="118833" y="285089"/>
                  </a:moveTo>
                  <a:lnTo>
                    <a:pt x="113068" y="285089"/>
                  </a:lnTo>
                  <a:lnTo>
                    <a:pt x="113068" y="278993"/>
                  </a:lnTo>
                  <a:lnTo>
                    <a:pt x="95770" y="225894"/>
                  </a:lnTo>
                  <a:lnTo>
                    <a:pt x="78473" y="278993"/>
                  </a:lnTo>
                  <a:lnTo>
                    <a:pt x="78473" y="285089"/>
                  </a:lnTo>
                  <a:lnTo>
                    <a:pt x="72720" y="285089"/>
                  </a:lnTo>
                  <a:lnTo>
                    <a:pt x="72720" y="314820"/>
                  </a:lnTo>
                  <a:lnTo>
                    <a:pt x="78473" y="315798"/>
                  </a:lnTo>
                  <a:lnTo>
                    <a:pt x="78473" y="402805"/>
                  </a:lnTo>
                  <a:lnTo>
                    <a:pt x="64008" y="385305"/>
                  </a:lnTo>
                  <a:lnTo>
                    <a:pt x="45669" y="371779"/>
                  </a:lnTo>
                  <a:lnTo>
                    <a:pt x="24282" y="363042"/>
                  </a:lnTo>
                  <a:lnTo>
                    <a:pt x="635" y="359943"/>
                  </a:lnTo>
                  <a:lnTo>
                    <a:pt x="635" y="360286"/>
                  </a:lnTo>
                  <a:lnTo>
                    <a:pt x="19900" y="377418"/>
                  </a:lnTo>
                  <a:lnTo>
                    <a:pt x="34836" y="398589"/>
                  </a:lnTo>
                  <a:lnTo>
                    <a:pt x="44615" y="422986"/>
                  </a:lnTo>
                  <a:lnTo>
                    <a:pt x="48374" y="449834"/>
                  </a:lnTo>
                  <a:lnTo>
                    <a:pt x="48374" y="450481"/>
                  </a:lnTo>
                  <a:lnTo>
                    <a:pt x="48679" y="451459"/>
                  </a:lnTo>
                  <a:lnTo>
                    <a:pt x="48679" y="452094"/>
                  </a:lnTo>
                  <a:lnTo>
                    <a:pt x="0" y="452094"/>
                  </a:lnTo>
                  <a:lnTo>
                    <a:pt x="0" y="527888"/>
                  </a:lnTo>
                  <a:lnTo>
                    <a:pt x="113068" y="527888"/>
                  </a:lnTo>
                  <a:lnTo>
                    <a:pt x="113068" y="315798"/>
                  </a:lnTo>
                  <a:lnTo>
                    <a:pt x="118833" y="314820"/>
                  </a:lnTo>
                  <a:lnTo>
                    <a:pt x="118833" y="285089"/>
                  </a:lnTo>
                  <a:close/>
                </a:path>
                <a:path w="737870" h="528955">
                  <a:moveTo>
                    <a:pt x="398767" y="507111"/>
                  </a:moveTo>
                  <a:lnTo>
                    <a:pt x="387235" y="507111"/>
                  </a:lnTo>
                  <a:lnTo>
                    <a:pt x="387235" y="516369"/>
                  </a:lnTo>
                  <a:lnTo>
                    <a:pt x="393001" y="516369"/>
                  </a:lnTo>
                  <a:lnTo>
                    <a:pt x="398767" y="516369"/>
                  </a:lnTo>
                  <a:lnTo>
                    <a:pt x="398767" y="507111"/>
                  </a:lnTo>
                  <a:close/>
                </a:path>
                <a:path w="737870" h="528955">
                  <a:moveTo>
                    <a:pt x="568883" y="90881"/>
                  </a:moveTo>
                  <a:lnTo>
                    <a:pt x="549973" y="96634"/>
                  </a:lnTo>
                  <a:lnTo>
                    <a:pt x="549973" y="64300"/>
                  </a:lnTo>
                  <a:lnTo>
                    <a:pt x="532676" y="64300"/>
                  </a:lnTo>
                  <a:lnTo>
                    <a:pt x="532676" y="44818"/>
                  </a:lnTo>
                  <a:lnTo>
                    <a:pt x="516966" y="44818"/>
                  </a:lnTo>
                  <a:lnTo>
                    <a:pt x="516966" y="0"/>
                  </a:lnTo>
                  <a:lnTo>
                    <a:pt x="502869" y="0"/>
                  </a:lnTo>
                  <a:lnTo>
                    <a:pt x="502869" y="528866"/>
                  </a:lnTo>
                  <a:lnTo>
                    <a:pt x="550608" y="528866"/>
                  </a:lnTo>
                  <a:lnTo>
                    <a:pt x="550608" y="121577"/>
                  </a:lnTo>
                  <a:lnTo>
                    <a:pt x="565454" y="96634"/>
                  </a:lnTo>
                  <a:lnTo>
                    <a:pt x="568883" y="90881"/>
                  </a:lnTo>
                  <a:close/>
                </a:path>
                <a:path w="737870" h="528955">
                  <a:moveTo>
                    <a:pt x="737679" y="415937"/>
                  </a:moveTo>
                  <a:lnTo>
                    <a:pt x="683869" y="415937"/>
                  </a:lnTo>
                  <a:lnTo>
                    <a:pt x="683869" y="528866"/>
                  </a:lnTo>
                  <a:lnTo>
                    <a:pt x="737336" y="528866"/>
                  </a:lnTo>
                  <a:lnTo>
                    <a:pt x="737679" y="41593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04912" y="5260657"/>
            <a:ext cx="5626735" cy="85344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algn="just">
              <a:lnSpc>
                <a:spcPct val="100800"/>
              </a:lnSpc>
              <a:spcBef>
                <a:spcPts val="85"/>
              </a:spcBef>
            </a:pPr>
            <a:r>
              <a:rPr sz="1800" b="1" spc="-160" dirty="0">
                <a:latin typeface="Arial"/>
                <a:cs typeface="Arial"/>
              </a:rPr>
              <a:t>Easy</a:t>
            </a:r>
            <a:r>
              <a:rPr sz="1800" b="1" spc="1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and</a:t>
            </a:r>
            <a:r>
              <a:rPr sz="1800" b="1" spc="80" dirty="0">
                <a:latin typeface="Arial"/>
                <a:cs typeface="Arial"/>
              </a:rPr>
              <a:t> </a:t>
            </a:r>
            <a:r>
              <a:rPr sz="1800" b="1" spc="-35" dirty="0">
                <a:latin typeface="Arial"/>
                <a:cs typeface="Arial"/>
              </a:rPr>
              <a:t>agile</a:t>
            </a:r>
            <a:r>
              <a:rPr sz="1800" b="1" spc="90" dirty="0">
                <a:latin typeface="Arial"/>
                <a:cs typeface="Arial"/>
              </a:rPr>
              <a:t> </a:t>
            </a:r>
            <a:r>
              <a:rPr sz="1800" b="1" spc="-80" dirty="0">
                <a:latin typeface="Arial"/>
                <a:cs typeface="Arial"/>
              </a:rPr>
              <a:t>monitoring:</a:t>
            </a:r>
            <a:r>
              <a:rPr sz="1800" b="1" spc="100" dirty="0">
                <a:latin typeface="Arial"/>
                <a:cs typeface="Arial"/>
              </a:rPr>
              <a:t> </a:t>
            </a:r>
            <a:r>
              <a:rPr sz="1800" dirty="0">
                <a:latin typeface="Calibri"/>
                <a:cs typeface="Calibri"/>
              </a:rPr>
              <a:t>APP/digital</a:t>
            </a:r>
            <a:r>
              <a:rPr sz="1800" spc="1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platform</a:t>
            </a:r>
            <a:r>
              <a:rPr sz="1800" spc="204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for</a:t>
            </a:r>
            <a:r>
              <a:rPr sz="1800" spc="2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field </a:t>
            </a:r>
            <a:r>
              <a:rPr sz="1800" dirty="0">
                <a:latin typeface="Calibri"/>
                <a:cs typeface="Calibri"/>
              </a:rPr>
              <a:t>purpose</a:t>
            </a:r>
            <a:r>
              <a:rPr sz="1800" spc="229" dirty="0">
                <a:latin typeface="Calibri"/>
                <a:cs typeface="Calibri"/>
              </a:rPr>
              <a:t>  </a:t>
            </a:r>
            <a:r>
              <a:rPr sz="1800" dirty="0">
                <a:latin typeface="Calibri"/>
                <a:cs typeface="Calibri"/>
              </a:rPr>
              <a:t>control</a:t>
            </a:r>
            <a:r>
              <a:rPr sz="1800" spc="215" dirty="0">
                <a:latin typeface="Calibri"/>
                <a:cs typeface="Calibri"/>
              </a:rPr>
              <a:t>  </a:t>
            </a:r>
            <a:r>
              <a:rPr sz="1800" dirty="0">
                <a:latin typeface="Calibri"/>
                <a:cs typeface="Calibri"/>
              </a:rPr>
              <a:t>based</a:t>
            </a:r>
            <a:r>
              <a:rPr sz="1800" spc="210" dirty="0">
                <a:latin typeface="Calibri"/>
                <a:cs typeface="Calibri"/>
              </a:rPr>
              <a:t>  </a:t>
            </a:r>
            <a:r>
              <a:rPr sz="1800" dirty="0">
                <a:latin typeface="Calibri"/>
                <a:cs typeface="Calibri"/>
              </a:rPr>
              <a:t>on</a:t>
            </a:r>
            <a:r>
              <a:rPr sz="1800" spc="215" dirty="0">
                <a:latin typeface="Calibri"/>
                <a:cs typeface="Calibri"/>
              </a:rPr>
              <a:t>  </a:t>
            </a:r>
            <a:r>
              <a:rPr sz="1800" dirty="0">
                <a:latin typeface="Calibri"/>
                <a:cs typeface="Calibri"/>
              </a:rPr>
              <a:t>intervention</a:t>
            </a:r>
            <a:r>
              <a:rPr sz="1800" spc="245" dirty="0">
                <a:latin typeface="Calibri"/>
                <a:cs typeface="Calibri"/>
              </a:rPr>
              <a:t>  </a:t>
            </a:r>
            <a:r>
              <a:rPr sz="1800" dirty="0">
                <a:latin typeface="Calibri"/>
                <a:cs typeface="Calibri"/>
              </a:rPr>
              <a:t>types,</a:t>
            </a:r>
            <a:r>
              <a:rPr sz="1800" spc="220" dirty="0">
                <a:latin typeface="Calibri"/>
                <a:cs typeface="Calibri"/>
              </a:rPr>
              <a:t>  </a:t>
            </a:r>
            <a:r>
              <a:rPr sz="1800" spc="-10" dirty="0">
                <a:latin typeface="Calibri"/>
                <a:cs typeface="Calibri"/>
              </a:rPr>
              <a:t>climate </a:t>
            </a:r>
            <a:r>
              <a:rPr sz="1800" dirty="0">
                <a:latin typeface="Calibri"/>
                <a:cs typeface="Calibri"/>
              </a:rPr>
              <a:t>impact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assessment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data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systematization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04912" y="3727132"/>
            <a:ext cx="5683250" cy="135890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32384">
              <a:lnSpc>
                <a:spcPct val="100899"/>
              </a:lnSpc>
              <a:spcBef>
                <a:spcPts val="80"/>
              </a:spcBef>
            </a:pPr>
            <a:r>
              <a:rPr sz="1800" b="1" spc="-145" dirty="0">
                <a:latin typeface="Arial"/>
                <a:cs typeface="Arial"/>
              </a:rPr>
              <a:t>Technical</a:t>
            </a:r>
            <a:r>
              <a:rPr sz="1800" b="1" spc="155" dirty="0">
                <a:latin typeface="Arial"/>
                <a:cs typeface="Arial"/>
              </a:rPr>
              <a:t> </a:t>
            </a:r>
            <a:r>
              <a:rPr sz="1800" b="1" spc="-160" dirty="0">
                <a:latin typeface="Arial"/>
                <a:cs typeface="Arial"/>
              </a:rPr>
              <a:t>Assistance</a:t>
            </a:r>
            <a:r>
              <a:rPr sz="1800" b="1" spc="195" dirty="0">
                <a:latin typeface="Arial"/>
                <a:cs typeface="Arial"/>
              </a:rPr>
              <a:t> </a:t>
            </a:r>
            <a:r>
              <a:rPr sz="1800" b="1" spc="-95" dirty="0">
                <a:latin typeface="Arial"/>
                <a:cs typeface="Arial"/>
              </a:rPr>
              <a:t>mandatory:</a:t>
            </a:r>
            <a:r>
              <a:rPr sz="1800" b="1" spc="170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Ensuring</a:t>
            </a:r>
            <a:r>
              <a:rPr sz="1800" spc="19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17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quality</a:t>
            </a:r>
            <a:r>
              <a:rPr sz="1800" spc="20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of </a:t>
            </a:r>
            <a:r>
              <a:rPr sz="1800" spc="-10" dirty="0">
                <a:latin typeface="Arial"/>
                <a:cs typeface="Arial"/>
              </a:rPr>
              <a:t>interventions</a:t>
            </a:r>
            <a:r>
              <a:rPr sz="1800" spc="-12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and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-30" dirty="0">
                <a:latin typeface="Arial"/>
                <a:cs typeface="Arial"/>
              </a:rPr>
              <a:t>aiding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</a:t>
            </a:r>
            <a:r>
              <a:rPr sz="1800" spc="-1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program's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purpose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control</a:t>
            </a:r>
            <a:endParaRPr sz="1800">
              <a:latin typeface="Arial"/>
              <a:cs typeface="Arial"/>
            </a:endParaRPr>
          </a:p>
          <a:p>
            <a:pPr marL="30480" marR="5080">
              <a:lnSpc>
                <a:spcPct val="100800"/>
              </a:lnSpc>
              <a:spcBef>
                <a:spcPts val="1800"/>
              </a:spcBef>
              <a:tabLst>
                <a:tab pos="1482725" algn="l"/>
                <a:tab pos="1960880" algn="l"/>
                <a:tab pos="2683510" algn="l"/>
                <a:tab pos="4271010" algn="l"/>
                <a:tab pos="5473065" algn="l"/>
              </a:tabLst>
            </a:pPr>
            <a:r>
              <a:rPr sz="1800" b="1" spc="-10" dirty="0">
                <a:latin typeface="Arial"/>
                <a:cs typeface="Arial"/>
              </a:rPr>
              <a:t>Engagement</a:t>
            </a:r>
            <a:r>
              <a:rPr sz="1800" b="1" dirty="0">
                <a:latin typeface="Arial"/>
                <a:cs typeface="Arial"/>
              </a:rPr>
              <a:t>	</a:t>
            </a:r>
            <a:r>
              <a:rPr sz="1800" b="1" spc="-25" dirty="0">
                <a:latin typeface="Arial"/>
                <a:cs typeface="Arial"/>
              </a:rPr>
              <a:t>of</a:t>
            </a:r>
            <a:r>
              <a:rPr sz="1800" b="1" dirty="0">
                <a:latin typeface="Arial"/>
                <a:cs typeface="Arial"/>
              </a:rPr>
              <a:t>	</a:t>
            </a:r>
            <a:r>
              <a:rPr sz="1800" b="1" spc="-20" dirty="0">
                <a:latin typeface="Arial"/>
                <a:cs typeface="Arial"/>
              </a:rPr>
              <a:t>local</a:t>
            </a:r>
            <a:r>
              <a:rPr sz="1800" b="1" dirty="0">
                <a:latin typeface="Arial"/>
                <a:cs typeface="Arial"/>
              </a:rPr>
              <a:t>	</a:t>
            </a:r>
            <a:r>
              <a:rPr sz="1800" b="1" spc="-10" dirty="0">
                <a:latin typeface="Arial"/>
                <a:cs typeface="Arial"/>
              </a:rPr>
              <a:t>governments:</a:t>
            </a:r>
            <a:r>
              <a:rPr sz="1800" b="1" dirty="0">
                <a:latin typeface="Arial"/>
                <a:cs typeface="Arial"/>
              </a:rPr>
              <a:t>	</a:t>
            </a:r>
            <a:r>
              <a:rPr sz="1800" spc="-10" dirty="0">
                <a:latin typeface="Calibri"/>
                <a:cs typeface="Calibri"/>
              </a:rPr>
              <a:t>Definition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25" dirty="0">
                <a:latin typeface="Calibri"/>
                <a:cs typeface="Calibri"/>
              </a:rPr>
              <a:t>of </a:t>
            </a:r>
            <a:r>
              <a:rPr sz="1800" dirty="0">
                <a:latin typeface="Calibri"/>
                <a:cs typeface="Calibri"/>
              </a:rPr>
              <a:t>intervention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areas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aligned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to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program's purposes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3983" y="2754299"/>
            <a:ext cx="462970" cy="478443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531177" y="1935591"/>
            <a:ext cx="6256655" cy="1558925"/>
          </a:xfrm>
          <a:prstGeom prst="rect">
            <a:avLst/>
          </a:prstGeom>
        </p:spPr>
        <p:txBody>
          <a:bodyPr vert="horz" wrap="square" lIns="0" tIns="1873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75"/>
              </a:spcBef>
            </a:pPr>
            <a:r>
              <a:rPr sz="2750" b="1" spc="-110" dirty="0">
                <a:latin typeface="Arial"/>
                <a:cs typeface="Arial"/>
              </a:rPr>
              <a:t>Premises</a:t>
            </a:r>
            <a:endParaRPr sz="2750">
              <a:latin typeface="Arial"/>
              <a:cs typeface="Arial"/>
            </a:endParaRPr>
          </a:p>
          <a:p>
            <a:pPr marL="686435" marR="5080" algn="just">
              <a:lnSpc>
                <a:spcPct val="100899"/>
              </a:lnSpc>
              <a:spcBef>
                <a:spcPts val="860"/>
              </a:spcBef>
            </a:pPr>
            <a:r>
              <a:rPr sz="1800" b="1" spc="-140" dirty="0">
                <a:latin typeface="Arial"/>
                <a:cs typeface="Arial"/>
              </a:rPr>
              <a:t>Access</a:t>
            </a:r>
            <a:r>
              <a:rPr sz="1800" b="1" spc="114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to</a:t>
            </a:r>
            <a:r>
              <a:rPr sz="1800" b="1" spc="135" dirty="0">
                <a:latin typeface="Arial"/>
                <a:cs typeface="Arial"/>
              </a:rPr>
              <a:t> </a:t>
            </a:r>
            <a:r>
              <a:rPr sz="1800" b="1" spc="-75" dirty="0">
                <a:latin typeface="Arial"/>
                <a:cs typeface="Arial"/>
              </a:rPr>
              <a:t>microfinance</a:t>
            </a:r>
            <a:r>
              <a:rPr sz="1800" b="1" spc="15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with</a:t>
            </a:r>
            <a:r>
              <a:rPr sz="1800" b="1" spc="135" dirty="0">
                <a:latin typeface="Arial"/>
                <a:cs typeface="Arial"/>
              </a:rPr>
              <a:t> </a:t>
            </a:r>
            <a:r>
              <a:rPr sz="1800" b="1" spc="-114" dirty="0">
                <a:latin typeface="Arial"/>
                <a:cs typeface="Arial"/>
              </a:rPr>
              <a:t>accessible</a:t>
            </a:r>
            <a:r>
              <a:rPr sz="1800" b="1" spc="15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interest</a:t>
            </a:r>
            <a:r>
              <a:rPr sz="1800" b="1" spc="130" dirty="0">
                <a:latin typeface="Arial"/>
                <a:cs typeface="Arial"/>
              </a:rPr>
              <a:t> </a:t>
            </a:r>
            <a:r>
              <a:rPr sz="1800" b="1" spc="-80" dirty="0">
                <a:latin typeface="Arial"/>
                <a:cs typeface="Arial"/>
              </a:rPr>
              <a:t>rates: </a:t>
            </a:r>
            <a:r>
              <a:rPr sz="1800" dirty="0">
                <a:latin typeface="Calibri"/>
                <a:cs typeface="Calibri"/>
              </a:rPr>
              <a:t>Families</a:t>
            </a:r>
            <a:r>
              <a:rPr sz="1800" spc="4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with</a:t>
            </a:r>
            <a:r>
              <a:rPr sz="1800" spc="4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monthly</a:t>
            </a:r>
            <a:r>
              <a:rPr sz="1800" spc="484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income</a:t>
            </a:r>
            <a:r>
              <a:rPr sz="1800" spc="4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up</a:t>
            </a:r>
            <a:r>
              <a:rPr sz="1800" spc="4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to</a:t>
            </a:r>
            <a:r>
              <a:rPr sz="1800" spc="434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US$</a:t>
            </a:r>
            <a:r>
              <a:rPr sz="1800" spc="4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1.428</a:t>
            </a:r>
            <a:r>
              <a:rPr sz="1800" spc="47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(MCMV </a:t>
            </a:r>
            <a:r>
              <a:rPr sz="1800" dirty="0">
                <a:latin typeface="Calibri"/>
                <a:cs typeface="Calibri"/>
              </a:rPr>
              <a:t>Group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3)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85360" y="5261677"/>
            <a:ext cx="453390" cy="434975"/>
            <a:chOff x="485360" y="5261677"/>
            <a:chExt cx="453390" cy="434975"/>
          </a:xfrm>
        </p:grpSpPr>
        <p:sp>
          <p:nvSpPr>
            <p:cNvPr id="7" name="object 7"/>
            <p:cNvSpPr/>
            <p:nvPr/>
          </p:nvSpPr>
          <p:spPr>
            <a:xfrm>
              <a:off x="485360" y="5307242"/>
              <a:ext cx="439420" cy="389255"/>
            </a:xfrm>
            <a:custGeom>
              <a:avLst/>
              <a:gdLst/>
              <a:ahLst/>
              <a:cxnLst/>
              <a:rect l="l" t="t" r="r" b="b"/>
              <a:pathLst>
                <a:path w="439419" h="389254">
                  <a:moveTo>
                    <a:pt x="71214" y="218254"/>
                  </a:moveTo>
                  <a:lnTo>
                    <a:pt x="60610" y="218254"/>
                  </a:lnTo>
                  <a:lnTo>
                    <a:pt x="60610" y="389153"/>
                  </a:lnTo>
                  <a:lnTo>
                    <a:pt x="193177" y="389153"/>
                  </a:lnTo>
                  <a:lnTo>
                    <a:pt x="193177" y="378545"/>
                  </a:lnTo>
                  <a:lnTo>
                    <a:pt x="71214" y="378545"/>
                  </a:lnTo>
                  <a:lnTo>
                    <a:pt x="71214" y="218254"/>
                  </a:lnTo>
                  <a:close/>
                </a:path>
                <a:path w="439419" h="389254">
                  <a:moveTo>
                    <a:pt x="256799" y="256701"/>
                  </a:moveTo>
                  <a:lnTo>
                    <a:pt x="246195" y="256701"/>
                  </a:lnTo>
                  <a:lnTo>
                    <a:pt x="246195" y="389153"/>
                  </a:lnTo>
                  <a:lnTo>
                    <a:pt x="378719" y="389153"/>
                  </a:lnTo>
                  <a:lnTo>
                    <a:pt x="378719" y="378545"/>
                  </a:lnTo>
                  <a:lnTo>
                    <a:pt x="256799" y="378545"/>
                  </a:lnTo>
                  <a:lnTo>
                    <a:pt x="256799" y="256701"/>
                  </a:lnTo>
                  <a:close/>
                </a:path>
                <a:path w="439419" h="389254">
                  <a:moveTo>
                    <a:pt x="256799" y="246098"/>
                  </a:moveTo>
                  <a:lnTo>
                    <a:pt x="182573" y="246098"/>
                  </a:lnTo>
                  <a:lnTo>
                    <a:pt x="182573" y="378545"/>
                  </a:lnTo>
                  <a:lnTo>
                    <a:pt x="193177" y="378545"/>
                  </a:lnTo>
                  <a:lnTo>
                    <a:pt x="193177" y="256701"/>
                  </a:lnTo>
                  <a:lnTo>
                    <a:pt x="256799" y="256701"/>
                  </a:lnTo>
                  <a:lnTo>
                    <a:pt x="256799" y="246098"/>
                  </a:lnTo>
                  <a:close/>
                </a:path>
                <a:path w="439419" h="389254">
                  <a:moveTo>
                    <a:pt x="235128" y="67633"/>
                  </a:moveTo>
                  <a:lnTo>
                    <a:pt x="219686" y="67633"/>
                  </a:lnTo>
                  <a:lnTo>
                    <a:pt x="368116" y="207997"/>
                  </a:lnTo>
                  <a:lnTo>
                    <a:pt x="368116" y="378545"/>
                  </a:lnTo>
                  <a:lnTo>
                    <a:pt x="378719" y="378545"/>
                  </a:lnTo>
                  <a:lnTo>
                    <a:pt x="378719" y="218028"/>
                  </a:lnTo>
                  <a:lnTo>
                    <a:pt x="394157" y="218028"/>
                  </a:lnTo>
                  <a:lnTo>
                    <a:pt x="235128" y="67633"/>
                  </a:lnTo>
                  <a:close/>
                </a:path>
                <a:path w="439419" h="389254">
                  <a:moveTo>
                    <a:pt x="219686" y="0"/>
                  </a:moveTo>
                  <a:lnTo>
                    <a:pt x="0" y="208676"/>
                  </a:lnTo>
                  <a:lnTo>
                    <a:pt x="34405" y="243072"/>
                  </a:lnTo>
                  <a:lnTo>
                    <a:pt x="50026" y="228277"/>
                  </a:lnTo>
                  <a:lnTo>
                    <a:pt x="34603" y="228277"/>
                  </a:lnTo>
                  <a:lnTo>
                    <a:pt x="15191" y="208874"/>
                  </a:lnTo>
                  <a:lnTo>
                    <a:pt x="219679" y="14625"/>
                  </a:lnTo>
                  <a:lnTo>
                    <a:pt x="235080" y="14625"/>
                  </a:lnTo>
                  <a:lnTo>
                    <a:pt x="219686" y="0"/>
                  </a:lnTo>
                  <a:close/>
                </a:path>
                <a:path w="439419" h="389254">
                  <a:moveTo>
                    <a:pt x="394157" y="218028"/>
                  </a:moveTo>
                  <a:lnTo>
                    <a:pt x="378719" y="218028"/>
                  </a:lnTo>
                  <a:lnTo>
                    <a:pt x="405073" y="242945"/>
                  </a:lnTo>
                  <a:lnTo>
                    <a:pt x="419865" y="228150"/>
                  </a:lnTo>
                  <a:lnTo>
                    <a:pt x="404861" y="228150"/>
                  </a:lnTo>
                  <a:lnTo>
                    <a:pt x="394157" y="218028"/>
                  </a:lnTo>
                  <a:close/>
                </a:path>
                <a:path w="439419" h="389254">
                  <a:moveTo>
                    <a:pt x="219686" y="53029"/>
                  </a:moveTo>
                  <a:lnTo>
                    <a:pt x="34603" y="228277"/>
                  </a:lnTo>
                  <a:lnTo>
                    <a:pt x="50026" y="228277"/>
                  </a:lnTo>
                  <a:lnTo>
                    <a:pt x="60610" y="218254"/>
                  </a:lnTo>
                  <a:lnTo>
                    <a:pt x="71214" y="218254"/>
                  </a:lnTo>
                  <a:lnTo>
                    <a:pt x="71214" y="208216"/>
                  </a:lnTo>
                  <a:lnTo>
                    <a:pt x="219686" y="67633"/>
                  </a:lnTo>
                  <a:lnTo>
                    <a:pt x="235128" y="67633"/>
                  </a:lnTo>
                  <a:lnTo>
                    <a:pt x="219686" y="53029"/>
                  </a:lnTo>
                  <a:close/>
                </a:path>
                <a:path w="439419" h="389254">
                  <a:moveTo>
                    <a:pt x="235080" y="14625"/>
                  </a:moveTo>
                  <a:lnTo>
                    <a:pt x="219679" y="14625"/>
                  </a:lnTo>
                  <a:lnTo>
                    <a:pt x="424145" y="208874"/>
                  </a:lnTo>
                  <a:lnTo>
                    <a:pt x="404861" y="228150"/>
                  </a:lnTo>
                  <a:lnTo>
                    <a:pt x="419865" y="228150"/>
                  </a:lnTo>
                  <a:lnTo>
                    <a:pt x="439337" y="208676"/>
                  </a:lnTo>
                  <a:lnTo>
                    <a:pt x="235080" y="14625"/>
                  </a:lnTo>
                  <a:close/>
                </a:path>
              </a:pathLst>
            </a:custGeom>
            <a:solidFill>
              <a:srgbClr val="092E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5163" y="5261677"/>
              <a:ext cx="143149" cy="143142"/>
            </a:xfrm>
            <a:prstGeom prst="rect">
              <a:avLst/>
            </a:prstGeom>
          </p:spPr>
        </p:pic>
      </p:grpSp>
      <p:grpSp>
        <p:nvGrpSpPr>
          <p:cNvPr id="9" name="object 9"/>
          <p:cNvGrpSpPr/>
          <p:nvPr/>
        </p:nvGrpSpPr>
        <p:grpSpPr>
          <a:xfrm>
            <a:off x="483369" y="4550704"/>
            <a:ext cx="424180" cy="338455"/>
            <a:chOff x="483369" y="4550704"/>
            <a:chExt cx="424180" cy="338455"/>
          </a:xfrm>
        </p:grpSpPr>
        <p:sp>
          <p:nvSpPr>
            <p:cNvPr id="10" name="object 10"/>
            <p:cNvSpPr/>
            <p:nvPr/>
          </p:nvSpPr>
          <p:spPr>
            <a:xfrm>
              <a:off x="483369" y="4597464"/>
              <a:ext cx="424180" cy="291465"/>
            </a:xfrm>
            <a:custGeom>
              <a:avLst/>
              <a:gdLst/>
              <a:ahLst/>
              <a:cxnLst/>
              <a:rect l="l" t="t" r="r" b="b"/>
              <a:pathLst>
                <a:path w="424180" h="291464">
                  <a:moveTo>
                    <a:pt x="106037" y="0"/>
                  </a:moveTo>
                  <a:lnTo>
                    <a:pt x="0" y="52033"/>
                  </a:lnTo>
                  <a:lnTo>
                    <a:pt x="0" y="291387"/>
                  </a:lnTo>
                  <a:lnTo>
                    <a:pt x="34313" y="274549"/>
                  </a:lnTo>
                  <a:lnTo>
                    <a:pt x="10603" y="274549"/>
                  </a:lnTo>
                  <a:lnTo>
                    <a:pt x="10603" y="58464"/>
                  </a:lnTo>
                  <a:lnTo>
                    <a:pt x="100736" y="14236"/>
                  </a:lnTo>
                  <a:lnTo>
                    <a:pt x="135049" y="14236"/>
                  </a:lnTo>
                  <a:lnTo>
                    <a:pt x="106037" y="0"/>
                  </a:lnTo>
                  <a:close/>
                </a:path>
                <a:path w="424180" h="291464">
                  <a:moveTo>
                    <a:pt x="129747" y="239353"/>
                  </a:moveTo>
                  <a:lnTo>
                    <a:pt x="106037" y="239353"/>
                  </a:lnTo>
                  <a:lnTo>
                    <a:pt x="212074" y="291387"/>
                  </a:lnTo>
                  <a:lnTo>
                    <a:pt x="241085" y="277151"/>
                  </a:lnTo>
                  <a:lnTo>
                    <a:pt x="206772" y="277151"/>
                  </a:lnTo>
                  <a:lnTo>
                    <a:pt x="129747" y="239353"/>
                  </a:lnTo>
                  <a:close/>
                </a:path>
                <a:path w="424180" h="291464">
                  <a:moveTo>
                    <a:pt x="341820" y="239354"/>
                  </a:moveTo>
                  <a:lnTo>
                    <a:pt x="318110" y="239354"/>
                  </a:lnTo>
                  <a:lnTo>
                    <a:pt x="424147" y="291387"/>
                  </a:lnTo>
                  <a:lnTo>
                    <a:pt x="424147" y="274549"/>
                  </a:lnTo>
                  <a:lnTo>
                    <a:pt x="413543" y="274549"/>
                  </a:lnTo>
                  <a:lnTo>
                    <a:pt x="341820" y="239354"/>
                  </a:lnTo>
                  <a:close/>
                </a:path>
                <a:path w="424180" h="291464">
                  <a:moveTo>
                    <a:pt x="135049" y="14236"/>
                  </a:moveTo>
                  <a:lnTo>
                    <a:pt x="111339" y="14236"/>
                  </a:lnTo>
                  <a:lnTo>
                    <a:pt x="206772" y="61066"/>
                  </a:lnTo>
                  <a:lnTo>
                    <a:pt x="206772" y="277151"/>
                  </a:lnTo>
                  <a:lnTo>
                    <a:pt x="217376" y="277151"/>
                  </a:lnTo>
                  <a:lnTo>
                    <a:pt x="217376" y="61066"/>
                  </a:lnTo>
                  <a:lnTo>
                    <a:pt x="235787" y="52033"/>
                  </a:lnTo>
                  <a:lnTo>
                    <a:pt x="212074" y="52033"/>
                  </a:lnTo>
                  <a:lnTo>
                    <a:pt x="135049" y="14236"/>
                  </a:lnTo>
                  <a:close/>
                </a:path>
                <a:path w="424180" h="291464">
                  <a:moveTo>
                    <a:pt x="323412" y="143092"/>
                  </a:moveTo>
                  <a:lnTo>
                    <a:pt x="312808" y="143092"/>
                  </a:lnTo>
                  <a:lnTo>
                    <a:pt x="312808" y="230321"/>
                  </a:lnTo>
                  <a:lnTo>
                    <a:pt x="217376" y="277151"/>
                  </a:lnTo>
                  <a:lnTo>
                    <a:pt x="241085" y="277151"/>
                  </a:lnTo>
                  <a:lnTo>
                    <a:pt x="318110" y="239354"/>
                  </a:lnTo>
                  <a:lnTo>
                    <a:pt x="341820" y="239354"/>
                  </a:lnTo>
                  <a:lnTo>
                    <a:pt x="323412" y="230321"/>
                  </a:lnTo>
                  <a:lnTo>
                    <a:pt x="323412" y="143092"/>
                  </a:lnTo>
                  <a:close/>
                </a:path>
                <a:path w="424180" h="291464">
                  <a:moveTo>
                    <a:pt x="111339" y="14236"/>
                  </a:moveTo>
                  <a:lnTo>
                    <a:pt x="100736" y="14236"/>
                  </a:lnTo>
                  <a:lnTo>
                    <a:pt x="100736" y="230320"/>
                  </a:lnTo>
                  <a:lnTo>
                    <a:pt x="10603" y="274549"/>
                  </a:lnTo>
                  <a:lnTo>
                    <a:pt x="34313" y="274549"/>
                  </a:lnTo>
                  <a:lnTo>
                    <a:pt x="106037" y="239353"/>
                  </a:lnTo>
                  <a:lnTo>
                    <a:pt x="129747" y="239353"/>
                  </a:lnTo>
                  <a:lnTo>
                    <a:pt x="111339" y="230320"/>
                  </a:lnTo>
                  <a:lnTo>
                    <a:pt x="111339" y="14236"/>
                  </a:lnTo>
                  <a:close/>
                </a:path>
                <a:path w="424180" h="291464">
                  <a:moveTo>
                    <a:pt x="383775" y="32233"/>
                  </a:moveTo>
                  <a:lnTo>
                    <a:pt x="379399" y="41717"/>
                  </a:lnTo>
                  <a:lnTo>
                    <a:pt x="413543" y="58464"/>
                  </a:lnTo>
                  <a:lnTo>
                    <a:pt x="413543" y="274549"/>
                  </a:lnTo>
                  <a:lnTo>
                    <a:pt x="424147" y="274549"/>
                  </a:lnTo>
                  <a:lnTo>
                    <a:pt x="424147" y="52033"/>
                  </a:lnTo>
                  <a:lnTo>
                    <a:pt x="383775" y="32233"/>
                  </a:lnTo>
                  <a:close/>
                </a:path>
                <a:path w="424180" h="291464">
                  <a:moveTo>
                    <a:pt x="252120" y="32378"/>
                  </a:moveTo>
                  <a:lnTo>
                    <a:pt x="212074" y="52033"/>
                  </a:lnTo>
                  <a:lnTo>
                    <a:pt x="235787" y="52033"/>
                  </a:lnTo>
                  <a:lnTo>
                    <a:pt x="256503" y="41869"/>
                  </a:lnTo>
                  <a:lnTo>
                    <a:pt x="252120" y="32378"/>
                  </a:lnTo>
                  <a:close/>
                </a:path>
              </a:pathLst>
            </a:custGeom>
            <a:solidFill>
              <a:srgbClr val="092E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47001" y="4550704"/>
              <a:ext cx="108617" cy="174943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519772" y="3819004"/>
            <a:ext cx="459105" cy="351790"/>
          </a:xfrm>
          <a:custGeom>
            <a:avLst/>
            <a:gdLst/>
            <a:ahLst/>
            <a:cxnLst/>
            <a:rect l="l" t="t" r="r" b="b"/>
            <a:pathLst>
              <a:path w="459105" h="351789">
                <a:moveTo>
                  <a:pt x="348640" y="168262"/>
                </a:moveTo>
                <a:lnTo>
                  <a:pt x="338226" y="178866"/>
                </a:lnTo>
                <a:lnTo>
                  <a:pt x="338226" y="340652"/>
                </a:lnTo>
                <a:lnTo>
                  <a:pt x="31216" y="340652"/>
                </a:lnTo>
                <a:lnTo>
                  <a:pt x="23114" y="338988"/>
                </a:lnTo>
                <a:lnTo>
                  <a:pt x="16497" y="334441"/>
                </a:lnTo>
                <a:lnTo>
                  <a:pt x="12039" y="327698"/>
                </a:lnTo>
                <a:lnTo>
                  <a:pt x="10401" y="319443"/>
                </a:lnTo>
                <a:lnTo>
                  <a:pt x="12039" y="311188"/>
                </a:lnTo>
                <a:lnTo>
                  <a:pt x="16497" y="304457"/>
                </a:lnTo>
                <a:lnTo>
                  <a:pt x="23114" y="299910"/>
                </a:lnTo>
                <a:lnTo>
                  <a:pt x="31216" y="298246"/>
                </a:lnTo>
                <a:lnTo>
                  <a:pt x="72847" y="298246"/>
                </a:lnTo>
                <a:lnTo>
                  <a:pt x="72847" y="295757"/>
                </a:lnTo>
                <a:lnTo>
                  <a:pt x="72847" y="75577"/>
                </a:lnTo>
                <a:lnTo>
                  <a:pt x="329895" y="75577"/>
                </a:lnTo>
                <a:lnTo>
                  <a:pt x="340309" y="64973"/>
                </a:lnTo>
                <a:lnTo>
                  <a:pt x="72847" y="64973"/>
                </a:lnTo>
                <a:lnTo>
                  <a:pt x="72847" y="22555"/>
                </a:lnTo>
                <a:lnTo>
                  <a:pt x="72847" y="11963"/>
                </a:lnTo>
                <a:lnTo>
                  <a:pt x="62445" y="11963"/>
                </a:lnTo>
                <a:lnTo>
                  <a:pt x="62445" y="22555"/>
                </a:lnTo>
                <a:lnTo>
                  <a:pt x="62445" y="287642"/>
                </a:lnTo>
                <a:lnTo>
                  <a:pt x="23520" y="287642"/>
                </a:lnTo>
                <a:lnTo>
                  <a:pt x="16116" y="290525"/>
                </a:lnTo>
                <a:lnTo>
                  <a:pt x="10401" y="295757"/>
                </a:lnTo>
                <a:lnTo>
                  <a:pt x="10401" y="43764"/>
                </a:lnTo>
                <a:lnTo>
                  <a:pt x="12039" y="35509"/>
                </a:lnTo>
                <a:lnTo>
                  <a:pt x="16497" y="28778"/>
                </a:lnTo>
                <a:lnTo>
                  <a:pt x="23114" y="24231"/>
                </a:lnTo>
                <a:lnTo>
                  <a:pt x="31216" y="22555"/>
                </a:lnTo>
                <a:lnTo>
                  <a:pt x="62445" y="22555"/>
                </a:lnTo>
                <a:lnTo>
                  <a:pt x="62445" y="11963"/>
                </a:lnTo>
                <a:lnTo>
                  <a:pt x="31216" y="11963"/>
                </a:lnTo>
                <a:lnTo>
                  <a:pt x="19075" y="14465"/>
                </a:lnTo>
                <a:lnTo>
                  <a:pt x="9156" y="21285"/>
                </a:lnTo>
                <a:lnTo>
                  <a:pt x="2463" y="31394"/>
                </a:lnTo>
                <a:lnTo>
                  <a:pt x="0" y="43764"/>
                </a:lnTo>
                <a:lnTo>
                  <a:pt x="0" y="319443"/>
                </a:lnTo>
                <a:lnTo>
                  <a:pt x="2463" y="331825"/>
                </a:lnTo>
                <a:lnTo>
                  <a:pt x="9156" y="341934"/>
                </a:lnTo>
                <a:lnTo>
                  <a:pt x="19075" y="348742"/>
                </a:lnTo>
                <a:lnTo>
                  <a:pt x="31216" y="351256"/>
                </a:lnTo>
                <a:lnTo>
                  <a:pt x="348640" y="351256"/>
                </a:lnTo>
                <a:lnTo>
                  <a:pt x="348640" y="340652"/>
                </a:lnTo>
                <a:lnTo>
                  <a:pt x="348640" y="168262"/>
                </a:lnTo>
                <a:close/>
              </a:path>
              <a:path w="459105" h="351789">
                <a:moveTo>
                  <a:pt x="459016" y="27444"/>
                </a:moveTo>
                <a:lnTo>
                  <a:pt x="455053" y="22885"/>
                </a:lnTo>
                <a:lnTo>
                  <a:pt x="447179" y="14871"/>
                </a:lnTo>
                <a:lnTo>
                  <a:pt x="447179" y="29857"/>
                </a:lnTo>
                <a:lnTo>
                  <a:pt x="431165" y="46164"/>
                </a:lnTo>
                <a:lnTo>
                  <a:pt x="424002" y="38874"/>
                </a:lnTo>
                <a:lnTo>
                  <a:pt x="424002" y="53835"/>
                </a:lnTo>
                <a:lnTo>
                  <a:pt x="422198" y="55829"/>
                </a:lnTo>
                <a:lnTo>
                  <a:pt x="330479" y="149275"/>
                </a:lnTo>
                <a:lnTo>
                  <a:pt x="328180" y="143052"/>
                </a:lnTo>
                <a:lnTo>
                  <a:pt x="328091" y="142811"/>
                </a:lnTo>
                <a:lnTo>
                  <a:pt x="326783" y="141058"/>
                </a:lnTo>
                <a:lnTo>
                  <a:pt x="324078" y="137414"/>
                </a:lnTo>
                <a:lnTo>
                  <a:pt x="321932" y="135801"/>
                </a:lnTo>
                <a:lnTo>
                  <a:pt x="321932" y="156387"/>
                </a:lnTo>
                <a:lnTo>
                  <a:pt x="318427" y="161569"/>
                </a:lnTo>
                <a:lnTo>
                  <a:pt x="316598" y="163436"/>
                </a:lnTo>
                <a:lnTo>
                  <a:pt x="294868" y="170738"/>
                </a:lnTo>
                <a:lnTo>
                  <a:pt x="291338" y="167144"/>
                </a:lnTo>
                <a:lnTo>
                  <a:pt x="298462" y="145237"/>
                </a:lnTo>
                <a:lnTo>
                  <a:pt x="300596" y="143052"/>
                </a:lnTo>
                <a:lnTo>
                  <a:pt x="302691" y="141757"/>
                </a:lnTo>
                <a:lnTo>
                  <a:pt x="305092" y="141058"/>
                </a:lnTo>
                <a:lnTo>
                  <a:pt x="311048" y="141058"/>
                </a:lnTo>
                <a:lnTo>
                  <a:pt x="314375" y="142481"/>
                </a:lnTo>
                <a:lnTo>
                  <a:pt x="316814" y="145008"/>
                </a:lnTo>
                <a:lnTo>
                  <a:pt x="321246" y="149390"/>
                </a:lnTo>
                <a:lnTo>
                  <a:pt x="321932" y="156387"/>
                </a:lnTo>
                <a:lnTo>
                  <a:pt x="321932" y="135801"/>
                </a:lnTo>
                <a:lnTo>
                  <a:pt x="318744" y="133375"/>
                </a:lnTo>
                <a:lnTo>
                  <a:pt x="312394" y="130987"/>
                </a:lnTo>
                <a:lnTo>
                  <a:pt x="405942" y="35445"/>
                </a:lnTo>
                <a:lnTo>
                  <a:pt x="424002" y="53835"/>
                </a:lnTo>
                <a:lnTo>
                  <a:pt x="424002" y="38874"/>
                </a:lnTo>
                <a:lnTo>
                  <a:pt x="420649" y="35445"/>
                </a:lnTo>
                <a:lnTo>
                  <a:pt x="413296" y="27952"/>
                </a:lnTo>
                <a:lnTo>
                  <a:pt x="429310" y="11658"/>
                </a:lnTo>
                <a:lnTo>
                  <a:pt x="447179" y="29857"/>
                </a:lnTo>
                <a:lnTo>
                  <a:pt x="447179" y="14871"/>
                </a:lnTo>
                <a:lnTo>
                  <a:pt x="444030" y="11658"/>
                </a:lnTo>
                <a:lnTo>
                  <a:pt x="436626" y="4114"/>
                </a:lnTo>
                <a:lnTo>
                  <a:pt x="432663" y="0"/>
                </a:lnTo>
                <a:lnTo>
                  <a:pt x="426123" y="0"/>
                </a:lnTo>
                <a:lnTo>
                  <a:pt x="421995" y="4114"/>
                </a:lnTo>
                <a:lnTo>
                  <a:pt x="289140" y="139725"/>
                </a:lnTo>
                <a:lnTo>
                  <a:pt x="288442" y="141414"/>
                </a:lnTo>
                <a:lnTo>
                  <a:pt x="277114" y="177038"/>
                </a:lnTo>
                <a:lnTo>
                  <a:pt x="222338" y="123850"/>
                </a:lnTo>
                <a:lnTo>
                  <a:pt x="207264" y="109232"/>
                </a:lnTo>
                <a:lnTo>
                  <a:pt x="107238" y="205879"/>
                </a:lnTo>
                <a:lnTo>
                  <a:pt x="130289" y="229362"/>
                </a:lnTo>
                <a:lnTo>
                  <a:pt x="130289" y="298246"/>
                </a:lnTo>
                <a:lnTo>
                  <a:pt x="197942" y="298246"/>
                </a:lnTo>
                <a:lnTo>
                  <a:pt x="197942" y="287642"/>
                </a:lnTo>
                <a:lnTo>
                  <a:pt x="197942" y="237502"/>
                </a:lnTo>
                <a:lnTo>
                  <a:pt x="216154" y="237502"/>
                </a:lnTo>
                <a:lnTo>
                  <a:pt x="216154" y="298246"/>
                </a:lnTo>
                <a:lnTo>
                  <a:pt x="283794" y="298246"/>
                </a:lnTo>
                <a:lnTo>
                  <a:pt x="283794" y="287642"/>
                </a:lnTo>
                <a:lnTo>
                  <a:pt x="283794" y="218414"/>
                </a:lnTo>
                <a:lnTo>
                  <a:pt x="273392" y="208356"/>
                </a:lnTo>
                <a:lnTo>
                  <a:pt x="273392" y="222961"/>
                </a:lnTo>
                <a:lnTo>
                  <a:pt x="273392" y="287642"/>
                </a:lnTo>
                <a:lnTo>
                  <a:pt x="226555" y="287642"/>
                </a:lnTo>
                <a:lnTo>
                  <a:pt x="226555" y="237502"/>
                </a:lnTo>
                <a:lnTo>
                  <a:pt x="226555" y="226898"/>
                </a:lnTo>
                <a:lnTo>
                  <a:pt x="187528" y="226898"/>
                </a:lnTo>
                <a:lnTo>
                  <a:pt x="187528" y="287642"/>
                </a:lnTo>
                <a:lnTo>
                  <a:pt x="140703" y="287642"/>
                </a:lnTo>
                <a:lnTo>
                  <a:pt x="140703" y="222961"/>
                </a:lnTo>
                <a:lnTo>
                  <a:pt x="147434" y="216446"/>
                </a:lnTo>
                <a:lnTo>
                  <a:pt x="207035" y="158750"/>
                </a:lnTo>
                <a:lnTo>
                  <a:pt x="273392" y="222961"/>
                </a:lnTo>
                <a:lnTo>
                  <a:pt x="273392" y="208356"/>
                </a:lnTo>
                <a:lnTo>
                  <a:pt x="222148" y="158750"/>
                </a:lnTo>
                <a:lnTo>
                  <a:pt x="207035" y="144132"/>
                </a:lnTo>
                <a:lnTo>
                  <a:pt x="132321" y="216446"/>
                </a:lnTo>
                <a:lnTo>
                  <a:pt x="122148" y="206082"/>
                </a:lnTo>
                <a:lnTo>
                  <a:pt x="207251" y="123850"/>
                </a:lnTo>
                <a:lnTo>
                  <a:pt x="274205" y="188849"/>
                </a:lnTo>
                <a:lnTo>
                  <a:pt x="309816" y="177038"/>
                </a:lnTo>
                <a:lnTo>
                  <a:pt x="320065" y="173647"/>
                </a:lnTo>
                <a:lnTo>
                  <a:pt x="322199" y="172720"/>
                </a:lnTo>
                <a:lnTo>
                  <a:pt x="324129" y="170738"/>
                </a:lnTo>
                <a:lnTo>
                  <a:pt x="345008" y="149390"/>
                </a:lnTo>
                <a:lnTo>
                  <a:pt x="445922" y="46164"/>
                </a:lnTo>
                <a:lnTo>
                  <a:pt x="454583" y="37312"/>
                </a:lnTo>
                <a:lnTo>
                  <a:pt x="458622" y="33705"/>
                </a:lnTo>
                <a:lnTo>
                  <a:pt x="458863" y="29857"/>
                </a:lnTo>
                <a:lnTo>
                  <a:pt x="458978" y="27952"/>
                </a:lnTo>
                <a:lnTo>
                  <a:pt x="459016" y="27444"/>
                </a:lnTo>
                <a:close/>
              </a:path>
            </a:pathLst>
          </a:custGeom>
          <a:solidFill>
            <a:srgbClr val="092E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8353679" y="4221162"/>
            <a:ext cx="1628139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b="1" spc="-55" dirty="0">
                <a:latin typeface="Arial"/>
                <a:cs typeface="Arial"/>
              </a:rPr>
              <a:t>Intervention</a:t>
            </a:r>
            <a:r>
              <a:rPr sz="1550" b="1" spc="-40" dirty="0">
                <a:latin typeface="Arial"/>
                <a:cs typeface="Arial"/>
              </a:rPr>
              <a:t> </a:t>
            </a:r>
            <a:r>
              <a:rPr sz="1550" b="1" spc="-90" dirty="0">
                <a:latin typeface="Arial"/>
                <a:cs typeface="Arial"/>
              </a:rPr>
              <a:t>areas:</a:t>
            </a:r>
            <a:endParaRPr sz="15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353679" y="4457636"/>
            <a:ext cx="3040380" cy="1094105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515"/>
              </a:spcBef>
              <a:buFont typeface="Arial"/>
              <a:buChar char="•"/>
              <a:tabLst>
                <a:tab pos="298450" algn="l"/>
              </a:tabLst>
            </a:pPr>
            <a:r>
              <a:rPr sz="1400" spc="-10" dirty="0">
                <a:latin typeface="Calibri"/>
                <a:cs typeface="Calibri"/>
              </a:rPr>
              <a:t>Regularized/consolidated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settlements</a:t>
            </a:r>
            <a:endParaRPr sz="14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425"/>
              </a:spcBef>
              <a:buFont typeface="Arial"/>
              <a:buChar char="•"/>
              <a:tabLst>
                <a:tab pos="298450" algn="l"/>
              </a:tabLst>
            </a:pPr>
            <a:r>
              <a:rPr sz="1400" spc="-10" dirty="0">
                <a:latin typeface="Calibri"/>
                <a:cs typeface="Calibri"/>
              </a:rPr>
              <a:t>Regularizable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settlements</a:t>
            </a:r>
            <a:endParaRPr sz="14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425"/>
              </a:spcBef>
              <a:buFont typeface="Arial"/>
              <a:buChar char="•"/>
              <a:tabLst>
                <a:tab pos="298450" algn="l"/>
              </a:tabLst>
            </a:pPr>
            <a:r>
              <a:rPr sz="1400" spc="-10" dirty="0">
                <a:solidFill>
                  <a:srgbClr val="1F1F1F"/>
                </a:solidFill>
                <a:latin typeface="Calibri"/>
                <a:cs typeface="Calibri"/>
              </a:rPr>
              <a:t>Historical</a:t>
            </a:r>
            <a:r>
              <a:rPr sz="1400" spc="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1F1F1F"/>
                </a:solidFill>
                <a:latin typeface="Calibri"/>
                <a:cs typeface="Calibri"/>
              </a:rPr>
              <a:t>heritage</a:t>
            </a:r>
            <a:endParaRPr sz="14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420"/>
              </a:spcBef>
              <a:buFont typeface="Arial"/>
              <a:buChar char="•"/>
              <a:tabLst>
                <a:tab pos="298450" algn="l"/>
              </a:tabLst>
            </a:pPr>
            <a:r>
              <a:rPr sz="1400" spc="-10" dirty="0">
                <a:latin typeface="Calibri"/>
                <a:cs typeface="Calibri"/>
              </a:rPr>
              <a:t>Degraded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social housing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stock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353679" y="2281237"/>
            <a:ext cx="1780539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b="1" spc="-125" dirty="0">
                <a:latin typeface="Arial"/>
                <a:cs typeface="Arial"/>
              </a:rPr>
              <a:t>Technical</a:t>
            </a:r>
            <a:r>
              <a:rPr sz="1550" b="1" spc="-35" dirty="0">
                <a:latin typeface="Arial"/>
                <a:cs typeface="Arial"/>
              </a:rPr>
              <a:t> </a:t>
            </a:r>
            <a:r>
              <a:rPr sz="1550" b="1" spc="-120" dirty="0">
                <a:latin typeface="Arial"/>
                <a:cs typeface="Arial"/>
              </a:rPr>
              <a:t>Assistance:</a:t>
            </a:r>
            <a:endParaRPr sz="15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353679" y="2519616"/>
            <a:ext cx="3709035" cy="4533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98450" indent="-285750">
              <a:lnSpc>
                <a:spcPts val="1664"/>
              </a:lnSpc>
              <a:spcBef>
                <a:spcPts val="125"/>
              </a:spcBef>
              <a:buFont typeface="Arial"/>
              <a:buChar char="•"/>
              <a:tabLst>
                <a:tab pos="298450" algn="l"/>
              </a:tabLst>
            </a:pPr>
            <a:r>
              <a:rPr sz="1400" dirty="0">
                <a:latin typeface="Calibri"/>
                <a:cs typeface="Calibri"/>
              </a:rPr>
              <a:t>Project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development</a:t>
            </a:r>
            <a:endParaRPr sz="1400">
              <a:latin typeface="Calibri"/>
              <a:cs typeface="Calibri"/>
            </a:endParaRPr>
          </a:p>
          <a:p>
            <a:pPr marL="298450" indent="-285750">
              <a:lnSpc>
                <a:spcPts val="1664"/>
              </a:lnSpc>
              <a:buFont typeface="Arial"/>
              <a:buChar char="•"/>
              <a:tabLst>
                <a:tab pos="298450" algn="l"/>
              </a:tabLst>
            </a:pPr>
            <a:r>
              <a:rPr sz="1400" spc="-10" dirty="0">
                <a:latin typeface="Calibri"/>
                <a:cs typeface="Calibri"/>
              </a:rPr>
              <a:t>Execution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and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monitoring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construction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work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438784" y="760094"/>
            <a:ext cx="833755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20" dirty="0"/>
              <a:t>Microfinance</a:t>
            </a:r>
            <a:r>
              <a:rPr spc="-155" dirty="0"/>
              <a:t> </a:t>
            </a:r>
            <a:r>
              <a:rPr spc="-175" dirty="0"/>
              <a:t>for</a:t>
            </a:r>
            <a:r>
              <a:rPr spc="-155" dirty="0"/>
              <a:t> </a:t>
            </a:r>
            <a:r>
              <a:rPr spc="-360" dirty="0"/>
              <a:t>Housing</a:t>
            </a:r>
            <a:r>
              <a:rPr spc="-170" dirty="0"/>
              <a:t> </a:t>
            </a:r>
            <a:r>
              <a:rPr spc="-180" dirty="0"/>
              <a:t>Improvement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30847" y="1363916"/>
            <a:ext cx="10956925" cy="54864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1950"/>
              </a:lnSpc>
              <a:spcBef>
                <a:spcPts val="340"/>
              </a:spcBef>
            </a:pPr>
            <a:r>
              <a:rPr sz="1800" spc="-10" dirty="0">
                <a:latin typeface="Calibri"/>
                <a:cs typeface="Calibri"/>
              </a:rPr>
              <a:t>Guarantee</a:t>
            </a:r>
            <a:r>
              <a:rPr sz="1800" spc="-8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minimum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adequate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housing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conditions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by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means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housing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improvement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or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expansion,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improving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life </a:t>
            </a:r>
            <a:r>
              <a:rPr sz="1800" dirty="0">
                <a:latin typeface="Calibri"/>
                <a:cs typeface="Calibri"/>
              </a:rPr>
              <a:t>quality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health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families, resilience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safeness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19" name="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19075" y="5860005"/>
            <a:ext cx="904875" cy="794671"/>
          </a:xfrm>
          <a:prstGeom prst="rect">
            <a:avLst/>
          </a:prstGeom>
        </p:spPr>
      </p:pic>
      <p:sp>
        <p:nvSpPr>
          <p:cNvPr id="20" name="object 20"/>
          <p:cNvSpPr/>
          <p:nvPr/>
        </p:nvSpPr>
        <p:spPr>
          <a:xfrm>
            <a:off x="6957948" y="4350258"/>
            <a:ext cx="1294765" cy="470534"/>
          </a:xfrm>
          <a:custGeom>
            <a:avLst/>
            <a:gdLst/>
            <a:ahLst/>
            <a:cxnLst/>
            <a:rect l="l" t="t" r="r" b="b"/>
            <a:pathLst>
              <a:path w="1294765" h="470535">
                <a:moveTo>
                  <a:pt x="519179" y="375368"/>
                </a:moveTo>
                <a:lnTo>
                  <a:pt x="486187" y="375368"/>
                </a:lnTo>
                <a:lnTo>
                  <a:pt x="466263" y="382840"/>
                </a:lnTo>
                <a:lnTo>
                  <a:pt x="442975" y="390906"/>
                </a:lnTo>
                <a:lnTo>
                  <a:pt x="395985" y="405257"/>
                </a:lnTo>
                <a:lnTo>
                  <a:pt x="345694" y="418084"/>
                </a:lnTo>
                <a:lnTo>
                  <a:pt x="292353" y="429387"/>
                </a:lnTo>
                <a:lnTo>
                  <a:pt x="236727" y="439039"/>
                </a:lnTo>
                <a:lnTo>
                  <a:pt x="179197" y="446786"/>
                </a:lnTo>
                <a:lnTo>
                  <a:pt x="120269" y="452628"/>
                </a:lnTo>
                <a:lnTo>
                  <a:pt x="60325" y="456057"/>
                </a:lnTo>
                <a:lnTo>
                  <a:pt x="0" y="457327"/>
                </a:lnTo>
                <a:lnTo>
                  <a:pt x="126" y="470027"/>
                </a:lnTo>
                <a:lnTo>
                  <a:pt x="60959" y="468757"/>
                </a:lnTo>
                <a:lnTo>
                  <a:pt x="121411" y="465201"/>
                </a:lnTo>
                <a:lnTo>
                  <a:pt x="180721" y="459359"/>
                </a:lnTo>
                <a:lnTo>
                  <a:pt x="238632" y="451612"/>
                </a:lnTo>
                <a:lnTo>
                  <a:pt x="294767" y="441833"/>
                </a:lnTo>
                <a:lnTo>
                  <a:pt x="348615" y="430403"/>
                </a:lnTo>
                <a:lnTo>
                  <a:pt x="399415" y="417449"/>
                </a:lnTo>
                <a:lnTo>
                  <a:pt x="447040" y="402971"/>
                </a:lnTo>
                <a:lnTo>
                  <a:pt x="490854" y="387096"/>
                </a:lnTo>
                <a:lnTo>
                  <a:pt x="511301" y="378841"/>
                </a:lnTo>
                <a:lnTo>
                  <a:pt x="519179" y="375368"/>
                </a:lnTo>
                <a:close/>
              </a:path>
              <a:path w="1294765" h="470535">
                <a:moveTo>
                  <a:pt x="553394" y="358868"/>
                </a:moveTo>
                <a:lnTo>
                  <a:pt x="525185" y="358868"/>
                </a:lnTo>
                <a:lnTo>
                  <a:pt x="506222" y="367157"/>
                </a:lnTo>
                <a:lnTo>
                  <a:pt x="482987" y="376568"/>
                </a:lnTo>
                <a:lnTo>
                  <a:pt x="486187" y="375368"/>
                </a:lnTo>
                <a:lnTo>
                  <a:pt x="519179" y="375368"/>
                </a:lnTo>
                <a:lnTo>
                  <a:pt x="530605" y="370332"/>
                </a:lnTo>
                <a:lnTo>
                  <a:pt x="548640" y="361442"/>
                </a:lnTo>
                <a:lnTo>
                  <a:pt x="553394" y="358868"/>
                </a:lnTo>
                <a:close/>
              </a:path>
              <a:path w="1294765" h="470535">
                <a:moveTo>
                  <a:pt x="650936" y="267208"/>
                </a:moveTo>
                <a:lnTo>
                  <a:pt x="637921" y="267208"/>
                </a:lnTo>
                <a:lnTo>
                  <a:pt x="637599" y="267958"/>
                </a:lnTo>
                <a:lnTo>
                  <a:pt x="637515" y="268097"/>
                </a:lnTo>
                <a:lnTo>
                  <a:pt x="635721" y="272034"/>
                </a:lnTo>
                <a:lnTo>
                  <a:pt x="633729" y="276479"/>
                </a:lnTo>
                <a:lnTo>
                  <a:pt x="633632" y="276674"/>
                </a:lnTo>
                <a:lnTo>
                  <a:pt x="633251" y="277241"/>
                </a:lnTo>
                <a:lnTo>
                  <a:pt x="627900" y="285758"/>
                </a:lnTo>
                <a:lnTo>
                  <a:pt x="621654" y="293497"/>
                </a:lnTo>
                <a:lnTo>
                  <a:pt x="620395" y="295148"/>
                </a:lnTo>
                <a:lnTo>
                  <a:pt x="610377" y="305298"/>
                </a:lnTo>
                <a:lnTo>
                  <a:pt x="600718" y="313625"/>
                </a:lnTo>
                <a:lnTo>
                  <a:pt x="588188" y="322986"/>
                </a:lnTo>
                <a:lnTo>
                  <a:pt x="587940" y="323302"/>
                </a:lnTo>
                <a:lnTo>
                  <a:pt x="587017" y="323850"/>
                </a:lnTo>
                <a:lnTo>
                  <a:pt x="586333" y="324369"/>
                </a:lnTo>
                <a:lnTo>
                  <a:pt x="573942" y="332592"/>
                </a:lnTo>
                <a:lnTo>
                  <a:pt x="559037" y="341461"/>
                </a:lnTo>
                <a:lnTo>
                  <a:pt x="544303" y="349334"/>
                </a:lnTo>
                <a:lnTo>
                  <a:pt x="523045" y="359810"/>
                </a:lnTo>
                <a:lnTo>
                  <a:pt x="525185" y="358868"/>
                </a:lnTo>
                <a:lnTo>
                  <a:pt x="553394" y="358868"/>
                </a:lnTo>
                <a:lnTo>
                  <a:pt x="565530" y="352298"/>
                </a:lnTo>
                <a:lnTo>
                  <a:pt x="608329" y="323850"/>
                </a:lnTo>
                <a:lnTo>
                  <a:pt x="637921" y="293497"/>
                </a:lnTo>
                <a:lnTo>
                  <a:pt x="649604" y="272034"/>
                </a:lnTo>
                <a:lnTo>
                  <a:pt x="650936" y="267208"/>
                </a:lnTo>
                <a:close/>
              </a:path>
              <a:path w="1294765" h="470535">
                <a:moveTo>
                  <a:pt x="588188" y="322986"/>
                </a:moveTo>
                <a:lnTo>
                  <a:pt x="587028" y="323850"/>
                </a:lnTo>
                <a:lnTo>
                  <a:pt x="587940" y="323302"/>
                </a:lnTo>
                <a:lnTo>
                  <a:pt x="588188" y="322986"/>
                </a:lnTo>
                <a:close/>
              </a:path>
              <a:path w="1294765" h="470535">
                <a:moveTo>
                  <a:pt x="652922" y="258191"/>
                </a:moveTo>
                <a:lnTo>
                  <a:pt x="640333" y="258191"/>
                </a:lnTo>
                <a:lnTo>
                  <a:pt x="640125" y="259025"/>
                </a:lnTo>
                <a:lnTo>
                  <a:pt x="640047" y="259207"/>
                </a:lnTo>
                <a:lnTo>
                  <a:pt x="637579" y="267958"/>
                </a:lnTo>
                <a:lnTo>
                  <a:pt x="637921" y="267208"/>
                </a:lnTo>
                <a:lnTo>
                  <a:pt x="650936" y="267208"/>
                </a:lnTo>
                <a:lnTo>
                  <a:pt x="652652" y="260985"/>
                </a:lnTo>
                <a:lnTo>
                  <a:pt x="652824" y="259207"/>
                </a:lnTo>
                <a:lnTo>
                  <a:pt x="652922" y="258191"/>
                </a:lnTo>
                <a:close/>
              </a:path>
              <a:path w="1294765" h="470535">
                <a:moveTo>
                  <a:pt x="1218272" y="31836"/>
                </a:moveTo>
                <a:lnTo>
                  <a:pt x="1173352" y="34417"/>
                </a:lnTo>
                <a:lnTo>
                  <a:pt x="1113917" y="40259"/>
                </a:lnTo>
                <a:lnTo>
                  <a:pt x="1056004" y="48133"/>
                </a:lnTo>
                <a:lnTo>
                  <a:pt x="999871" y="57912"/>
                </a:lnTo>
                <a:lnTo>
                  <a:pt x="946150" y="69215"/>
                </a:lnTo>
                <a:lnTo>
                  <a:pt x="895223" y="82423"/>
                </a:lnTo>
                <a:lnTo>
                  <a:pt x="847598" y="96901"/>
                </a:lnTo>
                <a:lnTo>
                  <a:pt x="803782" y="112522"/>
                </a:lnTo>
                <a:lnTo>
                  <a:pt x="764158" y="129540"/>
                </a:lnTo>
                <a:lnTo>
                  <a:pt x="729233" y="147320"/>
                </a:lnTo>
                <a:lnTo>
                  <a:pt x="686434" y="175895"/>
                </a:lnTo>
                <a:lnTo>
                  <a:pt x="656844" y="206248"/>
                </a:lnTo>
                <a:lnTo>
                  <a:pt x="641096" y="249301"/>
                </a:lnTo>
                <a:lnTo>
                  <a:pt x="640184" y="258191"/>
                </a:lnTo>
                <a:lnTo>
                  <a:pt x="640098" y="259025"/>
                </a:lnTo>
                <a:lnTo>
                  <a:pt x="640333" y="258191"/>
                </a:lnTo>
                <a:lnTo>
                  <a:pt x="652922" y="258191"/>
                </a:lnTo>
                <a:lnTo>
                  <a:pt x="653669" y="250444"/>
                </a:lnTo>
                <a:lnTo>
                  <a:pt x="654569" y="241554"/>
                </a:lnTo>
                <a:lnTo>
                  <a:pt x="654430" y="241554"/>
                </a:lnTo>
                <a:lnTo>
                  <a:pt x="654604" y="240773"/>
                </a:lnTo>
                <a:lnTo>
                  <a:pt x="654684" y="240411"/>
                </a:lnTo>
                <a:lnTo>
                  <a:pt x="655244" y="238633"/>
                </a:lnTo>
                <a:lnTo>
                  <a:pt x="656942" y="232537"/>
                </a:lnTo>
                <a:lnTo>
                  <a:pt x="657051" y="231983"/>
                </a:lnTo>
                <a:lnTo>
                  <a:pt x="657225" y="231521"/>
                </a:lnTo>
                <a:lnTo>
                  <a:pt x="659043" y="227711"/>
                </a:lnTo>
                <a:lnTo>
                  <a:pt x="661068" y="223266"/>
                </a:lnTo>
                <a:lnTo>
                  <a:pt x="661132" y="223070"/>
                </a:lnTo>
                <a:lnTo>
                  <a:pt x="661416" y="222504"/>
                </a:lnTo>
                <a:lnTo>
                  <a:pt x="665103" y="216789"/>
                </a:lnTo>
                <a:lnTo>
                  <a:pt x="666938" y="213868"/>
                </a:lnTo>
                <a:lnTo>
                  <a:pt x="693766" y="186242"/>
                </a:lnTo>
                <a:lnTo>
                  <a:pt x="720178" y="167455"/>
                </a:lnTo>
                <a:lnTo>
                  <a:pt x="720313" y="167455"/>
                </a:lnTo>
                <a:lnTo>
                  <a:pt x="735579" y="158360"/>
                </a:lnTo>
                <a:lnTo>
                  <a:pt x="751732" y="149606"/>
                </a:lnTo>
                <a:lnTo>
                  <a:pt x="769467" y="141043"/>
                </a:lnTo>
                <a:lnTo>
                  <a:pt x="769610" y="141043"/>
                </a:lnTo>
                <a:lnTo>
                  <a:pt x="787979" y="132714"/>
                </a:lnTo>
                <a:lnTo>
                  <a:pt x="808481" y="124333"/>
                </a:lnTo>
                <a:lnTo>
                  <a:pt x="829341" y="116542"/>
                </a:lnTo>
                <a:lnTo>
                  <a:pt x="829065" y="116542"/>
                </a:lnTo>
                <a:lnTo>
                  <a:pt x="874776" y="101473"/>
                </a:lnTo>
                <a:lnTo>
                  <a:pt x="923544" y="88011"/>
                </a:lnTo>
                <a:lnTo>
                  <a:pt x="948958" y="81720"/>
                </a:lnTo>
                <a:lnTo>
                  <a:pt x="948681" y="81720"/>
                </a:lnTo>
                <a:lnTo>
                  <a:pt x="1002283" y="70358"/>
                </a:lnTo>
                <a:lnTo>
                  <a:pt x="1057909" y="60706"/>
                </a:lnTo>
                <a:lnTo>
                  <a:pt x="1114828" y="52932"/>
                </a:lnTo>
                <a:lnTo>
                  <a:pt x="1114637" y="52932"/>
                </a:lnTo>
                <a:lnTo>
                  <a:pt x="1174240" y="47141"/>
                </a:lnTo>
                <a:lnTo>
                  <a:pt x="1173875" y="47141"/>
                </a:lnTo>
                <a:lnTo>
                  <a:pt x="1204281" y="45080"/>
                </a:lnTo>
                <a:lnTo>
                  <a:pt x="1218611" y="44548"/>
                </a:lnTo>
                <a:lnTo>
                  <a:pt x="1218497" y="40259"/>
                </a:lnTo>
                <a:lnTo>
                  <a:pt x="1218385" y="36068"/>
                </a:lnTo>
                <a:lnTo>
                  <a:pt x="1218272" y="31836"/>
                </a:lnTo>
                <a:close/>
              </a:path>
              <a:path w="1294765" h="470535">
                <a:moveTo>
                  <a:pt x="654648" y="240773"/>
                </a:moveTo>
                <a:lnTo>
                  <a:pt x="654430" y="241554"/>
                </a:lnTo>
                <a:lnTo>
                  <a:pt x="654569" y="241554"/>
                </a:lnTo>
                <a:lnTo>
                  <a:pt x="654648" y="240773"/>
                </a:lnTo>
                <a:close/>
              </a:path>
              <a:path w="1294765" h="470535">
                <a:moveTo>
                  <a:pt x="720313" y="167455"/>
                </a:moveTo>
                <a:lnTo>
                  <a:pt x="720178" y="167455"/>
                </a:lnTo>
                <a:lnTo>
                  <a:pt x="719079" y="168194"/>
                </a:lnTo>
                <a:lnTo>
                  <a:pt x="720313" y="167455"/>
                </a:lnTo>
                <a:close/>
              </a:path>
              <a:path w="1294765" h="470535">
                <a:moveTo>
                  <a:pt x="769610" y="141043"/>
                </a:moveTo>
                <a:lnTo>
                  <a:pt x="769467" y="141043"/>
                </a:lnTo>
                <a:lnTo>
                  <a:pt x="767220" y="142127"/>
                </a:lnTo>
                <a:lnTo>
                  <a:pt x="769610" y="141043"/>
                </a:lnTo>
                <a:close/>
              </a:path>
              <a:path w="1294765" h="470535">
                <a:moveTo>
                  <a:pt x="832221" y="115466"/>
                </a:moveTo>
                <a:lnTo>
                  <a:pt x="829065" y="116542"/>
                </a:lnTo>
                <a:lnTo>
                  <a:pt x="829341" y="116542"/>
                </a:lnTo>
                <a:lnTo>
                  <a:pt x="832221" y="115466"/>
                </a:lnTo>
                <a:close/>
              </a:path>
              <a:path w="1294765" h="470535">
                <a:moveTo>
                  <a:pt x="951859" y="81002"/>
                </a:moveTo>
                <a:lnTo>
                  <a:pt x="948681" y="81720"/>
                </a:lnTo>
                <a:lnTo>
                  <a:pt x="948958" y="81720"/>
                </a:lnTo>
                <a:lnTo>
                  <a:pt x="951859" y="81002"/>
                </a:lnTo>
                <a:close/>
              </a:path>
              <a:path w="1294765" h="470535">
                <a:moveTo>
                  <a:pt x="1284578" y="31369"/>
                </a:moveTo>
                <a:lnTo>
                  <a:pt x="1230883" y="31369"/>
                </a:lnTo>
                <a:lnTo>
                  <a:pt x="1231392" y="44069"/>
                </a:lnTo>
                <a:lnTo>
                  <a:pt x="1218611" y="44548"/>
                </a:lnTo>
                <a:lnTo>
                  <a:pt x="1219443" y="75692"/>
                </a:lnTo>
                <a:lnTo>
                  <a:pt x="1219453" y="76073"/>
                </a:lnTo>
                <a:lnTo>
                  <a:pt x="1294637" y="36068"/>
                </a:lnTo>
                <a:lnTo>
                  <a:pt x="1284578" y="31369"/>
                </a:lnTo>
                <a:close/>
              </a:path>
              <a:path w="1294765" h="470535">
                <a:moveTo>
                  <a:pt x="1029983" y="65234"/>
                </a:moveTo>
                <a:lnTo>
                  <a:pt x="1029558" y="65234"/>
                </a:lnTo>
                <a:lnTo>
                  <a:pt x="1026658" y="65773"/>
                </a:lnTo>
                <a:lnTo>
                  <a:pt x="1029983" y="65234"/>
                </a:lnTo>
                <a:close/>
              </a:path>
              <a:path w="1294765" h="470535">
                <a:moveTo>
                  <a:pt x="1115577" y="52932"/>
                </a:moveTo>
                <a:lnTo>
                  <a:pt x="1114880" y="52932"/>
                </a:lnTo>
                <a:lnTo>
                  <a:pt x="1112875" y="53199"/>
                </a:lnTo>
                <a:lnTo>
                  <a:pt x="1115577" y="52932"/>
                </a:lnTo>
                <a:close/>
              </a:path>
              <a:path w="1294765" h="470535">
                <a:moveTo>
                  <a:pt x="1230883" y="31369"/>
                </a:moveTo>
                <a:lnTo>
                  <a:pt x="1218272" y="31836"/>
                </a:lnTo>
                <a:lnTo>
                  <a:pt x="1218385" y="36068"/>
                </a:lnTo>
                <a:lnTo>
                  <a:pt x="1218497" y="40259"/>
                </a:lnTo>
                <a:lnTo>
                  <a:pt x="1218611" y="44548"/>
                </a:lnTo>
                <a:lnTo>
                  <a:pt x="1231392" y="44069"/>
                </a:lnTo>
                <a:lnTo>
                  <a:pt x="1231071" y="36068"/>
                </a:lnTo>
                <a:lnTo>
                  <a:pt x="1231005" y="34417"/>
                </a:lnTo>
                <a:lnTo>
                  <a:pt x="1230883" y="31369"/>
                </a:lnTo>
                <a:close/>
              </a:path>
              <a:path w="1294765" h="470535">
                <a:moveTo>
                  <a:pt x="1217422" y="0"/>
                </a:moveTo>
                <a:lnTo>
                  <a:pt x="1218259" y="31369"/>
                </a:lnTo>
                <a:lnTo>
                  <a:pt x="1218272" y="31836"/>
                </a:lnTo>
                <a:lnTo>
                  <a:pt x="1230883" y="31369"/>
                </a:lnTo>
                <a:lnTo>
                  <a:pt x="1284578" y="31369"/>
                </a:lnTo>
                <a:lnTo>
                  <a:pt x="1217422" y="0"/>
                </a:lnTo>
                <a:close/>
              </a:path>
            </a:pathLst>
          </a:custGeom>
          <a:solidFill>
            <a:srgbClr val="275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957821" y="2534285"/>
            <a:ext cx="1294765" cy="1176655"/>
          </a:xfrm>
          <a:custGeom>
            <a:avLst/>
            <a:gdLst/>
            <a:ahLst/>
            <a:cxnLst/>
            <a:rect l="l" t="t" r="r" b="b"/>
            <a:pathLst>
              <a:path w="1294765" h="1176654">
                <a:moveTo>
                  <a:pt x="171189" y="1151045"/>
                </a:moveTo>
                <a:lnTo>
                  <a:pt x="119515" y="1151045"/>
                </a:lnTo>
                <a:lnTo>
                  <a:pt x="88833" y="1156636"/>
                </a:lnTo>
                <a:lnTo>
                  <a:pt x="59347" y="1160476"/>
                </a:lnTo>
                <a:lnTo>
                  <a:pt x="29749" y="1162829"/>
                </a:lnTo>
                <a:lnTo>
                  <a:pt x="0" y="1163701"/>
                </a:lnTo>
                <a:lnTo>
                  <a:pt x="161" y="1169034"/>
                </a:lnTo>
                <a:lnTo>
                  <a:pt x="284" y="1173098"/>
                </a:lnTo>
                <a:lnTo>
                  <a:pt x="380" y="1176273"/>
                </a:lnTo>
                <a:lnTo>
                  <a:pt x="30860" y="1175512"/>
                </a:lnTo>
                <a:lnTo>
                  <a:pt x="61468" y="1173098"/>
                </a:lnTo>
                <a:lnTo>
                  <a:pt x="91948" y="1169034"/>
                </a:lnTo>
                <a:lnTo>
                  <a:pt x="122300" y="1163446"/>
                </a:lnTo>
                <a:lnTo>
                  <a:pt x="151526" y="1156636"/>
                </a:lnTo>
                <a:lnTo>
                  <a:pt x="151665" y="1156636"/>
                </a:lnTo>
                <a:lnTo>
                  <a:pt x="171189" y="1151045"/>
                </a:lnTo>
                <a:close/>
              </a:path>
              <a:path w="1294765" h="1176654">
                <a:moveTo>
                  <a:pt x="193254" y="1144198"/>
                </a:moveTo>
                <a:lnTo>
                  <a:pt x="148983" y="1144198"/>
                </a:lnTo>
                <a:lnTo>
                  <a:pt x="118563" y="1151220"/>
                </a:lnTo>
                <a:lnTo>
                  <a:pt x="119515" y="1151045"/>
                </a:lnTo>
                <a:lnTo>
                  <a:pt x="171189" y="1151045"/>
                </a:lnTo>
                <a:lnTo>
                  <a:pt x="181991" y="1147952"/>
                </a:lnTo>
                <a:lnTo>
                  <a:pt x="193254" y="1144198"/>
                </a:lnTo>
                <a:close/>
              </a:path>
              <a:path w="1294765" h="1176654">
                <a:moveTo>
                  <a:pt x="1218276" y="32050"/>
                </a:moveTo>
                <a:lnTo>
                  <a:pt x="1172718" y="39242"/>
                </a:lnTo>
                <a:lnTo>
                  <a:pt x="1112901" y="54737"/>
                </a:lnTo>
                <a:lnTo>
                  <a:pt x="1054734" y="75691"/>
                </a:lnTo>
                <a:lnTo>
                  <a:pt x="998220" y="101600"/>
                </a:lnTo>
                <a:lnTo>
                  <a:pt x="944372" y="132334"/>
                </a:lnTo>
                <a:lnTo>
                  <a:pt x="893318" y="167004"/>
                </a:lnTo>
                <a:lnTo>
                  <a:pt x="845566" y="205612"/>
                </a:lnTo>
                <a:lnTo>
                  <a:pt x="801624" y="247523"/>
                </a:lnTo>
                <a:lnTo>
                  <a:pt x="762000" y="292480"/>
                </a:lnTo>
                <a:lnTo>
                  <a:pt x="727201" y="339978"/>
                </a:lnTo>
                <a:lnTo>
                  <a:pt x="697483" y="389636"/>
                </a:lnTo>
                <a:lnTo>
                  <a:pt x="673607" y="440943"/>
                </a:lnTo>
                <a:lnTo>
                  <a:pt x="655954" y="493522"/>
                </a:lnTo>
                <a:lnTo>
                  <a:pt x="644905" y="547242"/>
                </a:lnTo>
                <a:lnTo>
                  <a:pt x="641223" y="601090"/>
                </a:lnTo>
                <a:lnTo>
                  <a:pt x="640230" y="627016"/>
                </a:lnTo>
                <a:lnTo>
                  <a:pt x="637630" y="653020"/>
                </a:lnTo>
                <a:lnTo>
                  <a:pt x="637513" y="653911"/>
                </a:lnTo>
                <a:lnTo>
                  <a:pt x="633035" y="679566"/>
                </a:lnTo>
                <a:lnTo>
                  <a:pt x="632966" y="679965"/>
                </a:lnTo>
                <a:lnTo>
                  <a:pt x="632876" y="680479"/>
                </a:lnTo>
                <a:lnTo>
                  <a:pt x="626838" y="705477"/>
                </a:lnTo>
                <a:lnTo>
                  <a:pt x="626744" y="705869"/>
                </a:lnTo>
                <a:lnTo>
                  <a:pt x="609820" y="756575"/>
                </a:lnTo>
                <a:lnTo>
                  <a:pt x="586228" y="807301"/>
                </a:lnTo>
                <a:lnTo>
                  <a:pt x="572365" y="831708"/>
                </a:lnTo>
                <a:lnTo>
                  <a:pt x="557335" y="855556"/>
                </a:lnTo>
                <a:lnTo>
                  <a:pt x="557077" y="855924"/>
                </a:lnTo>
                <a:lnTo>
                  <a:pt x="556520" y="856849"/>
                </a:lnTo>
                <a:lnTo>
                  <a:pt x="540002" y="880250"/>
                </a:lnTo>
                <a:lnTo>
                  <a:pt x="522604" y="902830"/>
                </a:lnTo>
                <a:lnTo>
                  <a:pt x="504062" y="924687"/>
                </a:lnTo>
                <a:lnTo>
                  <a:pt x="484177" y="946208"/>
                </a:lnTo>
                <a:lnTo>
                  <a:pt x="484059" y="946467"/>
                </a:lnTo>
                <a:lnTo>
                  <a:pt x="440944" y="987551"/>
                </a:lnTo>
                <a:lnTo>
                  <a:pt x="393187" y="1026118"/>
                </a:lnTo>
                <a:lnTo>
                  <a:pt x="343395" y="1059945"/>
                </a:lnTo>
                <a:lnTo>
                  <a:pt x="290695" y="1089787"/>
                </a:lnTo>
                <a:lnTo>
                  <a:pt x="235893" y="1115068"/>
                </a:lnTo>
                <a:lnTo>
                  <a:pt x="177988" y="1135888"/>
                </a:lnTo>
                <a:lnTo>
                  <a:pt x="147879" y="1144453"/>
                </a:lnTo>
                <a:lnTo>
                  <a:pt x="148983" y="1144198"/>
                </a:lnTo>
                <a:lnTo>
                  <a:pt x="193254" y="1144198"/>
                </a:lnTo>
                <a:lnTo>
                  <a:pt x="211327" y="1138173"/>
                </a:lnTo>
                <a:lnTo>
                  <a:pt x="268731" y="1114552"/>
                </a:lnTo>
                <a:lnTo>
                  <a:pt x="323976" y="1086231"/>
                </a:lnTo>
                <a:lnTo>
                  <a:pt x="376427" y="1053464"/>
                </a:lnTo>
                <a:lnTo>
                  <a:pt x="425957" y="1016762"/>
                </a:lnTo>
                <a:lnTo>
                  <a:pt x="471931" y="976502"/>
                </a:lnTo>
                <a:lnTo>
                  <a:pt x="513714" y="933068"/>
                </a:lnTo>
                <a:lnTo>
                  <a:pt x="551052" y="886713"/>
                </a:lnTo>
                <a:lnTo>
                  <a:pt x="583310" y="838200"/>
                </a:lnTo>
                <a:lnTo>
                  <a:pt x="610234" y="787526"/>
                </a:lnTo>
                <a:lnTo>
                  <a:pt x="631062" y="735584"/>
                </a:lnTo>
                <a:lnTo>
                  <a:pt x="645413" y="682370"/>
                </a:lnTo>
                <a:lnTo>
                  <a:pt x="652906" y="628395"/>
                </a:lnTo>
                <a:lnTo>
                  <a:pt x="653796" y="601599"/>
                </a:lnTo>
                <a:lnTo>
                  <a:pt x="654788" y="575542"/>
                </a:lnTo>
                <a:lnTo>
                  <a:pt x="657386" y="549682"/>
                </a:lnTo>
                <a:lnTo>
                  <a:pt x="657505" y="548778"/>
                </a:lnTo>
                <a:lnTo>
                  <a:pt x="661982" y="523123"/>
                </a:lnTo>
                <a:lnTo>
                  <a:pt x="662052" y="522723"/>
                </a:lnTo>
                <a:lnTo>
                  <a:pt x="662142" y="522205"/>
                </a:lnTo>
                <a:lnTo>
                  <a:pt x="668180" y="497086"/>
                </a:lnTo>
                <a:lnTo>
                  <a:pt x="668274" y="496693"/>
                </a:lnTo>
                <a:lnTo>
                  <a:pt x="675906" y="471297"/>
                </a:lnTo>
                <a:lnTo>
                  <a:pt x="676021" y="470915"/>
                </a:lnTo>
                <a:lnTo>
                  <a:pt x="685195" y="446121"/>
                </a:lnTo>
                <a:lnTo>
                  <a:pt x="696231" y="420497"/>
                </a:lnTo>
                <a:lnTo>
                  <a:pt x="696341" y="420242"/>
                </a:lnTo>
                <a:lnTo>
                  <a:pt x="722334" y="371488"/>
                </a:lnTo>
                <a:lnTo>
                  <a:pt x="753605" y="324272"/>
                </a:lnTo>
                <a:lnTo>
                  <a:pt x="771880" y="300557"/>
                </a:lnTo>
                <a:lnTo>
                  <a:pt x="771932" y="300342"/>
                </a:lnTo>
                <a:lnTo>
                  <a:pt x="812211" y="254861"/>
                </a:lnTo>
                <a:lnTo>
                  <a:pt x="853948" y="215137"/>
                </a:lnTo>
                <a:lnTo>
                  <a:pt x="901667" y="176598"/>
                </a:lnTo>
                <a:lnTo>
                  <a:pt x="951665" y="142717"/>
                </a:lnTo>
                <a:lnTo>
                  <a:pt x="1003953" y="113029"/>
                </a:lnTo>
                <a:lnTo>
                  <a:pt x="1058998" y="87621"/>
                </a:lnTo>
                <a:lnTo>
                  <a:pt x="1116571" y="66891"/>
                </a:lnTo>
                <a:lnTo>
                  <a:pt x="1116714" y="66891"/>
                </a:lnTo>
                <a:lnTo>
                  <a:pt x="1145691" y="58614"/>
                </a:lnTo>
                <a:lnTo>
                  <a:pt x="1145376" y="58614"/>
                </a:lnTo>
                <a:lnTo>
                  <a:pt x="1175134" y="51744"/>
                </a:lnTo>
                <a:lnTo>
                  <a:pt x="1174825" y="51744"/>
                </a:lnTo>
                <a:lnTo>
                  <a:pt x="1204604" y="46317"/>
                </a:lnTo>
                <a:lnTo>
                  <a:pt x="1203649" y="46317"/>
                </a:lnTo>
                <a:lnTo>
                  <a:pt x="1219170" y="44786"/>
                </a:lnTo>
                <a:lnTo>
                  <a:pt x="1218388" y="33654"/>
                </a:lnTo>
                <a:lnTo>
                  <a:pt x="1218276" y="32050"/>
                </a:lnTo>
                <a:close/>
              </a:path>
              <a:path w="1294765" h="1176654">
                <a:moveTo>
                  <a:pt x="484177" y="946208"/>
                </a:moveTo>
                <a:lnTo>
                  <a:pt x="482575" y="947942"/>
                </a:lnTo>
                <a:lnTo>
                  <a:pt x="484059" y="946467"/>
                </a:lnTo>
                <a:lnTo>
                  <a:pt x="484177" y="946208"/>
                </a:lnTo>
                <a:close/>
              </a:path>
              <a:path w="1294765" h="1176654">
                <a:moveTo>
                  <a:pt x="773502" y="298453"/>
                </a:moveTo>
                <a:lnTo>
                  <a:pt x="771896" y="300342"/>
                </a:lnTo>
                <a:lnTo>
                  <a:pt x="772046" y="300342"/>
                </a:lnTo>
                <a:lnTo>
                  <a:pt x="773502" y="298453"/>
                </a:lnTo>
                <a:close/>
              </a:path>
              <a:path w="1294765" h="1176654">
                <a:moveTo>
                  <a:pt x="1290169" y="30734"/>
                </a:moveTo>
                <a:lnTo>
                  <a:pt x="1230756" y="30734"/>
                </a:lnTo>
                <a:lnTo>
                  <a:pt x="1232027" y="43434"/>
                </a:lnTo>
                <a:lnTo>
                  <a:pt x="1219170" y="44786"/>
                </a:lnTo>
                <a:lnTo>
                  <a:pt x="1221341" y="75691"/>
                </a:lnTo>
                <a:lnTo>
                  <a:pt x="1221358" y="75945"/>
                </a:lnTo>
                <a:lnTo>
                  <a:pt x="1294764" y="32638"/>
                </a:lnTo>
                <a:lnTo>
                  <a:pt x="1290169" y="30734"/>
                </a:lnTo>
                <a:close/>
              </a:path>
              <a:path w="1294765" h="1176654">
                <a:moveTo>
                  <a:pt x="1116714" y="66891"/>
                </a:moveTo>
                <a:lnTo>
                  <a:pt x="1116571" y="66891"/>
                </a:lnTo>
                <a:lnTo>
                  <a:pt x="1115742" y="67170"/>
                </a:lnTo>
                <a:lnTo>
                  <a:pt x="1116714" y="66891"/>
                </a:lnTo>
                <a:close/>
              </a:path>
              <a:path w="1294765" h="1176654">
                <a:moveTo>
                  <a:pt x="1146993" y="58242"/>
                </a:moveTo>
                <a:lnTo>
                  <a:pt x="1145376" y="58614"/>
                </a:lnTo>
                <a:lnTo>
                  <a:pt x="1145691" y="58614"/>
                </a:lnTo>
                <a:lnTo>
                  <a:pt x="1146993" y="58242"/>
                </a:lnTo>
                <a:close/>
              </a:path>
              <a:path w="1294765" h="1176654">
                <a:moveTo>
                  <a:pt x="1176292" y="51477"/>
                </a:moveTo>
                <a:lnTo>
                  <a:pt x="1174825" y="51744"/>
                </a:lnTo>
                <a:lnTo>
                  <a:pt x="1175134" y="51744"/>
                </a:lnTo>
                <a:lnTo>
                  <a:pt x="1176292" y="51477"/>
                </a:lnTo>
                <a:close/>
              </a:path>
              <a:path w="1294765" h="1176654">
                <a:moveTo>
                  <a:pt x="1230756" y="30734"/>
                </a:moveTo>
                <a:lnTo>
                  <a:pt x="1218276" y="32050"/>
                </a:lnTo>
                <a:lnTo>
                  <a:pt x="1219075" y="43434"/>
                </a:lnTo>
                <a:lnTo>
                  <a:pt x="1219170" y="44786"/>
                </a:lnTo>
                <a:lnTo>
                  <a:pt x="1232027" y="43434"/>
                </a:lnTo>
                <a:lnTo>
                  <a:pt x="1230756" y="30734"/>
                </a:lnTo>
                <a:close/>
              </a:path>
              <a:path w="1294765" h="1176654">
                <a:moveTo>
                  <a:pt x="1216025" y="0"/>
                </a:moveTo>
                <a:lnTo>
                  <a:pt x="1218183" y="30734"/>
                </a:lnTo>
                <a:lnTo>
                  <a:pt x="1218276" y="32050"/>
                </a:lnTo>
                <a:lnTo>
                  <a:pt x="1230756" y="30734"/>
                </a:lnTo>
                <a:lnTo>
                  <a:pt x="1290169" y="30734"/>
                </a:lnTo>
                <a:lnTo>
                  <a:pt x="1216025" y="0"/>
                </a:lnTo>
                <a:close/>
              </a:path>
            </a:pathLst>
          </a:custGeom>
          <a:solidFill>
            <a:srgbClr val="275217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3387" y="2290698"/>
            <a:ext cx="3781425" cy="1409700"/>
          </a:xfrm>
          <a:prstGeom prst="rect">
            <a:avLst/>
          </a:prstGeom>
          <a:solidFill>
            <a:srgbClr val="186B23"/>
          </a:solidFill>
        </p:spPr>
        <p:txBody>
          <a:bodyPr vert="horz" wrap="square" lIns="0" tIns="4362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435"/>
              </a:spcBef>
            </a:pPr>
            <a:r>
              <a:rPr sz="3200" b="1" spc="-345" dirty="0">
                <a:solidFill>
                  <a:srgbClr val="FFFFFF"/>
                </a:solidFill>
                <a:latin typeface="Arial"/>
                <a:cs typeface="Arial"/>
              </a:rPr>
              <a:t>MICROFINANCE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3387" y="3900551"/>
            <a:ext cx="3781425" cy="704850"/>
          </a:xfrm>
          <a:prstGeom prst="rect">
            <a:avLst/>
          </a:prstGeom>
          <a:solidFill>
            <a:srgbClr val="186B23"/>
          </a:solidFill>
        </p:spPr>
        <p:txBody>
          <a:bodyPr vert="horz" wrap="square" lIns="0" tIns="124460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980"/>
              </a:spcBef>
            </a:pPr>
            <a:r>
              <a:rPr sz="2750" b="1" spc="-340" dirty="0">
                <a:solidFill>
                  <a:srgbClr val="FFFFFF"/>
                </a:solidFill>
                <a:latin typeface="Arial"/>
                <a:cs typeface="Arial"/>
              </a:rPr>
              <a:t>TECHNICAL</a:t>
            </a:r>
            <a:r>
              <a:rPr sz="2750" b="1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-400" dirty="0">
                <a:solidFill>
                  <a:srgbClr val="FFFFFF"/>
                </a:solidFill>
                <a:latin typeface="Arial"/>
                <a:cs typeface="Arial"/>
              </a:rPr>
              <a:t>ASSISTANCE</a:t>
            </a:r>
            <a:endParaRPr sz="27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pc="-150" dirty="0"/>
              <a:t>Small</a:t>
            </a:r>
            <a:r>
              <a:rPr spc="-85" dirty="0"/>
              <a:t> </a:t>
            </a:r>
            <a:r>
              <a:rPr spc="-120" dirty="0"/>
              <a:t>incremental</a:t>
            </a:r>
            <a:r>
              <a:rPr spc="-85" dirty="0"/>
              <a:t> </a:t>
            </a:r>
            <a:r>
              <a:rPr spc="-20" dirty="0"/>
              <a:t>loans</a:t>
            </a:r>
          </a:p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b="0" spc="-10" dirty="0">
                <a:latin typeface="Calibri"/>
                <a:cs typeface="Calibri"/>
              </a:rPr>
              <a:t>Customized</a:t>
            </a:r>
            <a:r>
              <a:rPr b="0" spc="-4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methodology</a:t>
            </a:r>
            <a:r>
              <a:rPr b="0" spc="-5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for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credit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analysis</a:t>
            </a: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pc="-125" dirty="0"/>
              <a:t>Diversity</a:t>
            </a:r>
            <a:r>
              <a:rPr spc="-30" dirty="0"/>
              <a:t> </a:t>
            </a:r>
            <a:r>
              <a:rPr spc="-95" dirty="0"/>
              <a:t>of</a:t>
            </a:r>
            <a:r>
              <a:rPr spc="-45" dirty="0"/>
              <a:t> </a:t>
            </a:r>
            <a:r>
              <a:rPr spc="-114" dirty="0"/>
              <a:t>credit</a:t>
            </a:r>
            <a:r>
              <a:rPr spc="-30" dirty="0"/>
              <a:t> </a:t>
            </a:r>
            <a:r>
              <a:rPr spc="-114" dirty="0"/>
              <a:t>agents/financial</a:t>
            </a:r>
            <a:r>
              <a:rPr spc="-75" dirty="0"/>
              <a:t> </a:t>
            </a:r>
            <a:r>
              <a:rPr spc="-20" dirty="0"/>
              <a:t>institutions</a:t>
            </a:r>
          </a:p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spc="-125" dirty="0"/>
              <a:t>Proximity</a:t>
            </a:r>
            <a:r>
              <a:rPr spc="-95" dirty="0"/>
              <a:t> </a:t>
            </a:r>
            <a:r>
              <a:rPr b="0" dirty="0">
                <a:latin typeface="Calibri"/>
                <a:cs typeface="Calibri"/>
              </a:rPr>
              <a:t>between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credit</a:t>
            </a:r>
            <a:r>
              <a:rPr b="0" spc="-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agent</a:t>
            </a:r>
            <a:r>
              <a:rPr b="0" spc="-8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and</a:t>
            </a:r>
            <a:r>
              <a:rPr b="0" spc="-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beneficiary</a:t>
            </a:r>
            <a:r>
              <a:rPr b="0" spc="-65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family,</a:t>
            </a:r>
            <a:r>
              <a:rPr b="0" spc="-7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minimizing</a:t>
            </a:r>
            <a:r>
              <a:rPr b="0" spc="-9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default</a:t>
            </a:r>
            <a:r>
              <a:rPr b="0" spc="-10" dirty="0">
                <a:latin typeface="Calibri"/>
                <a:cs typeface="Calibri"/>
              </a:rPr>
              <a:t> rates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457446" y="4919027"/>
            <a:ext cx="7068184" cy="92075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85"/>
              </a:spcBef>
            </a:pPr>
            <a:r>
              <a:rPr sz="1800" b="1" spc="-165" dirty="0">
                <a:latin typeface="Arial"/>
                <a:cs typeface="Arial"/>
              </a:rPr>
              <a:t>Specific</a:t>
            </a:r>
            <a:r>
              <a:rPr sz="1800" b="1" spc="-125" dirty="0">
                <a:latin typeface="Arial"/>
                <a:cs typeface="Arial"/>
              </a:rPr>
              <a:t> </a:t>
            </a:r>
            <a:r>
              <a:rPr sz="1800" spc="-10" dirty="0">
                <a:latin typeface="Calibri"/>
                <a:cs typeface="Calibri"/>
              </a:rPr>
              <a:t>assistance</a:t>
            </a:r>
            <a:r>
              <a:rPr sz="1800" spc="-8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depending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on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region,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disaster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situations,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tackling climate change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sz="1800" dirty="0">
                <a:latin typeface="Calibri"/>
                <a:cs typeface="Calibri"/>
              </a:rPr>
              <a:t>Identify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priority areas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for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action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priority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beneficiary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families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130"/>
              </a:spcBef>
            </a:pPr>
            <a:r>
              <a:rPr spc="-220" dirty="0"/>
              <a:t>Microfinance</a:t>
            </a:r>
            <a:r>
              <a:rPr spc="-155" dirty="0"/>
              <a:t> </a:t>
            </a:r>
            <a:r>
              <a:rPr spc="-175" dirty="0"/>
              <a:t>for</a:t>
            </a:r>
            <a:r>
              <a:rPr spc="-155" dirty="0"/>
              <a:t> </a:t>
            </a:r>
            <a:r>
              <a:rPr spc="-360" dirty="0"/>
              <a:t>Housing</a:t>
            </a:r>
            <a:r>
              <a:rPr spc="-170" dirty="0"/>
              <a:t> </a:t>
            </a:r>
            <a:r>
              <a:rPr spc="-180" dirty="0"/>
              <a:t>Improvement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07365" y="1696402"/>
            <a:ext cx="8087995" cy="4489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750" b="1" spc="-325" dirty="0">
                <a:latin typeface="Arial"/>
                <a:cs typeface="Arial"/>
              </a:rPr>
              <a:t>Lessons</a:t>
            </a:r>
            <a:r>
              <a:rPr sz="2750" b="1" spc="-45" dirty="0">
                <a:latin typeface="Arial"/>
                <a:cs typeface="Arial"/>
              </a:rPr>
              <a:t> </a:t>
            </a:r>
            <a:r>
              <a:rPr sz="2750" b="1" spc="-114" dirty="0">
                <a:latin typeface="Arial"/>
                <a:cs typeface="Arial"/>
              </a:rPr>
              <a:t>learnt</a:t>
            </a:r>
            <a:r>
              <a:rPr sz="2750" b="1" spc="-45" dirty="0">
                <a:latin typeface="Arial"/>
                <a:cs typeface="Arial"/>
              </a:rPr>
              <a:t> </a:t>
            </a:r>
            <a:r>
              <a:rPr sz="2750" b="1" spc="-160" dirty="0">
                <a:latin typeface="Arial"/>
                <a:cs typeface="Arial"/>
              </a:rPr>
              <a:t>from</a:t>
            </a:r>
            <a:r>
              <a:rPr sz="2750" b="1" spc="-60" dirty="0">
                <a:latin typeface="Arial"/>
                <a:cs typeface="Arial"/>
              </a:rPr>
              <a:t> </a:t>
            </a:r>
            <a:r>
              <a:rPr sz="2750" b="1" spc="-155" dirty="0">
                <a:latin typeface="Arial"/>
                <a:cs typeface="Arial"/>
              </a:rPr>
              <a:t>partners</a:t>
            </a:r>
            <a:r>
              <a:rPr sz="2750" b="1" spc="-120" dirty="0">
                <a:latin typeface="Arial"/>
                <a:cs typeface="Arial"/>
              </a:rPr>
              <a:t> </a:t>
            </a:r>
            <a:r>
              <a:rPr sz="2750" b="1" spc="-180" dirty="0">
                <a:latin typeface="Arial"/>
                <a:cs typeface="Arial"/>
              </a:rPr>
              <a:t>and</a:t>
            </a:r>
            <a:r>
              <a:rPr sz="2750" b="1" spc="-125" dirty="0">
                <a:latin typeface="Arial"/>
                <a:cs typeface="Arial"/>
              </a:rPr>
              <a:t> </a:t>
            </a:r>
            <a:r>
              <a:rPr sz="2750" b="1" spc="-200" dirty="0">
                <a:latin typeface="Arial"/>
                <a:cs typeface="Arial"/>
              </a:rPr>
              <a:t>previous</a:t>
            </a:r>
            <a:r>
              <a:rPr sz="2750" b="1" spc="-45" dirty="0">
                <a:latin typeface="Arial"/>
                <a:cs typeface="Arial"/>
              </a:rPr>
              <a:t> </a:t>
            </a:r>
            <a:r>
              <a:rPr sz="2750" b="1" spc="-145" dirty="0">
                <a:latin typeface="Arial"/>
                <a:cs typeface="Arial"/>
              </a:rPr>
              <a:t>experiences</a:t>
            </a:r>
            <a:endParaRPr sz="27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57446" y="3843718"/>
            <a:ext cx="7167880" cy="977832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1800" dirty="0">
                <a:latin typeface="Calibri"/>
                <a:cs typeface="Calibri"/>
              </a:rPr>
              <a:t>Use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digital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tools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for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agile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verification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application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public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resources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sz="1800" b="1" spc="-105" dirty="0">
                <a:latin typeface="Arial"/>
                <a:cs typeface="Arial"/>
              </a:rPr>
              <a:t>Quality</a:t>
            </a:r>
            <a:r>
              <a:rPr sz="1800" b="1" spc="-60" dirty="0">
                <a:latin typeface="Arial"/>
                <a:cs typeface="Arial"/>
              </a:rPr>
              <a:t> </a:t>
            </a:r>
            <a:r>
              <a:rPr sz="1800" spc="-10" dirty="0">
                <a:latin typeface="Calibri"/>
                <a:cs typeface="Calibri"/>
              </a:rPr>
              <a:t>standard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control</a:t>
            </a:r>
            <a:r>
              <a:rPr sz="1800" b="1" spc="-25" dirty="0">
                <a:latin typeface="Arial"/>
                <a:cs typeface="Arial"/>
              </a:rPr>
              <a:t>:</a:t>
            </a:r>
            <a:r>
              <a:rPr sz="1800" b="1" spc="-8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technical assistance throughout the whole process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33387" y="4881562"/>
            <a:ext cx="3781425" cy="923925"/>
          </a:xfrm>
          <a:custGeom>
            <a:avLst/>
            <a:gdLst/>
            <a:ahLst/>
            <a:cxnLst/>
            <a:rect l="l" t="t" r="r" b="b"/>
            <a:pathLst>
              <a:path w="3781425" h="923925">
                <a:moveTo>
                  <a:pt x="3781425" y="0"/>
                </a:moveTo>
                <a:lnTo>
                  <a:pt x="0" y="0"/>
                </a:lnTo>
                <a:lnTo>
                  <a:pt x="0" y="923925"/>
                </a:lnTo>
                <a:lnTo>
                  <a:pt x="3781425" y="923925"/>
                </a:lnTo>
                <a:lnTo>
                  <a:pt x="3781425" y="0"/>
                </a:lnTo>
                <a:close/>
              </a:path>
            </a:pathLst>
          </a:custGeom>
          <a:solidFill>
            <a:srgbClr val="186B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25157" y="5101907"/>
            <a:ext cx="3380740" cy="4489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750" b="1" spc="-425" dirty="0">
                <a:solidFill>
                  <a:srgbClr val="FFFFFF"/>
                </a:solidFill>
                <a:latin typeface="Arial"/>
                <a:cs typeface="Arial"/>
              </a:rPr>
              <a:t>LOCAL</a:t>
            </a:r>
            <a:r>
              <a:rPr sz="2750" b="1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50" b="1" spc="-310" dirty="0">
                <a:solidFill>
                  <a:srgbClr val="FFFFFF"/>
                </a:solidFill>
                <a:latin typeface="Arial"/>
                <a:cs typeface="Arial"/>
              </a:rPr>
              <a:t>GOVERNMENTS</a:t>
            </a:r>
            <a:endParaRPr sz="2750">
              <a:latin typeface="Arial"/>
              <a:cs typeface="Arial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9075" y="5753098"/>
            <a:ext cx="904875" cy="101917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903911" y="3414105"/>
            <a:ext cx="2364740" cy="2317115"/>
            <a:chOff x="2903911" y="3414105"/>
            <a:chExt cx="2364740" cy="23171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03911" y="3414105"/>
              <a:ext cx="2364626" cy="168713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03950" y="5131689"/>
              <a:ext cx="592898" cy="599313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8451850" y="1883727"/>
            <a:ext cx="3254375" cy="788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marR="5080" algn="ctr">
              <a:lnSpc>
                <a:spcPct val="107000"/>
              </a:lnSpc>
              <a:spcBef>
                <a:spcPts val="130"/>
              </a:spcBef>
            </a:pPr>
            <a:r>
              <a:rPr sz="1550" b="1" dirty="0">
                <a:latin typeface="Arial"/>
                <a:cs typeface="Arial"/>
              </a:rPr>
              <a:t>APP FOR PURPOSE CONTROL, CLIMATE IMPACT ASSESSMENT AND DATA SYSTEMATIZATION</a:t>
            </a:r>
            <a:endParaRPr sz="1550" dirty="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8420100" y="2819400"/>
            <a:ext cx="3286125" cy="2847975"/>
            <a:chOff x="8420100" y="2819400"/>
            <a:chExt cx="3286125" cy="2847975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696325" y="2895600"/>
              <a:ext cx="1209675" cy="261937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20100" y="2819400"/>
              <a:ext cx="1762125" cy="283845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220325" y="2895600"/>
              <a:ext cx="1200150" cy="236095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944100" y="2819400"/>
              <a:ext cx="1762125" cy="284797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220325" y="3352800"/>
              <a:ext cx="1209675" cy="1924050"/>
            </a:xfrm>
            <a:prstGeom prst="rect">
              <a:avLst/>
            </a:prstGeom>
          </p:spPr>
        </p:pic>
      </p:grpSp>
      <p:pic>
        <p:nvPicPr>
          <p:cNvPr id="12" name="object 1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41098" y="3422394"/>
            <a:ext cx="2345038" cy="1663491"/>
          </a:xfrm>
          <a:prstGeom prst="rect">
            <a:avLst/>
          </a:prstGeom>
        </p:spPr>
      </p:pic>
      <p:grpSp>
        <p:nvGrpSpPr>
          <p:cNvPr id="13" name="object 13"/>
          <p:cNvGrpSpPr/>
          <p:nvPr/>
        </p:nvGrpSpPr>
        <p:grpSpPr>
          <a:xfrm>
            <a:off x="5385735" y="3442664"/>
            <a:ext cx="2367915" cy="2298065"/>
            <a:chOff x="5385735" y="3442664"/>
            <a:chExt cx="2367915" cy="2298065"/>
          </a:xfrm>
        </p:grpSpPr>
        <p:pic>
          <p:nvPicPr>
            <p:cNvPr id="14" name="object 1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385778" y="3442664"/>
              <a:ext cx="2367571" cy="1668121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385735" y="5154612"/>
              <a:ext cx="579524" cy="586105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428625" y="3062922"/>
            <a:ext cx="8177530" cy="24686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00" b="1" dirty="0">
                <a:latin typeface="Arial"/>
                <a:cs typeface="Arial"/>
              </a:rPr>
              <a:t>GUIDANCE AND CAPACITY BILDING FOR PROFESSIONALS, WORKERS AND FAMILIES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0320">
              <a:lnSpc>
                <a:spcPts val="4735"/>
              </a:lnSpc>
              <a:spcBef>
                <a:spcPts val="130"/>
              </a:spcBef>
            </a:pPr>
            <a:r>
              <a:rPr spc="-220" dirty="0"/>
              <a:t>Microfinance</a:t>
            </a:r>
            <a:r>
              <a:rPr spc="-155" dirty="0"/>
              <a:t> </a:t>
            </a:r>
            <a:r>
              <a:rPr spc="-175" dirty="0"/>
              <a:t>for</a:t>
            </a:r>
            <a:r>
              <a:rPr spc="-155" dirty="0"/>
              <a:t> </a:t>
            </a:r>
            <a:r>
              <a:rPr spc="-360" dirty="0"/>
              <a:t>Housing</a:t>
            </a:r>
            <a:r>
              <a:rPr spc="-170" dirty="0"/>
              <a:t> </a:t>
            </a:r>
            <a:r>
              <a:rPr spc="-180" dirty="0"/>
              <a:t>Improvement</a:t>
            </a:r>
          </a:p>
          <a:p>
            <a:pPr marL="12700">
              <a:lnSpc>
                <a:spcPts val="2155"/>
              </a:lnSpc>
            </a:pPr>
            <a:r>
              <a:rPr sz="1800" b="0" spc="-20" dirty="0">
                <a:latin typeface="Calibri"/>
                <a:cs typeface="Calibri"/>
              </a:rPr>
              <a:t>Pro-</a:t>
            </a:r>
            <a:r>
              <a:rPr sz="1800" b="0" dirty="0">
                <a:latin typeface="Calibri"/>
                <a:cs typeface="Calibri"/>
              </a:rPr>
              <a:t>Morar</a:t>
            </a:r>
            <a:r>
              <a:rPr sz="1800" b="0" spc="-50" dirty="0">
                <a:latin typeface="Calibri"/>
                <a:cs typeface="Calibri"/>
              </a:rPr>
              <a:t> </a:t>
            </a:r>
            <a:r>
              <a:rPr sz="1800" b="0" dirty="0">
                <a:latin typeface="Calibri"/>
                <a:cs typeface="Calibri"/>
              </a:rPr>
              <a:t>Brasil</a:t>
            </a:r>
            <a:r>
              <a:rPr sz="1800" b="0" spc="-5" dirty="0">
                <a:latin typeface="Calibri"/>
                <a:cs typeface="Calibri"/>
              </a:rPr>
              <a:t> </a:t>
            </a:r>
            <a:r>
              <a:rPr sz="1800" b="0" dirty="0">
                <a:latin typeface="Calibri"/>
                <a:cs typeface="Calibri"/>
              </a:rPr>
              <a:t>–</a:t>
            </a:r>
            <a:r>
              <a:rPr sz="1800" b="0" spc="-15" dirty="0">
                <a:latin typeface="Calibri"/>
                <a:cs typeface="Calibri"/>
              </a:rPr>
              <a:t> </a:t>
            </a:r>
            <a:r>
              <a:rPr sz="1800" b="0" dirty="0">
                <a:latin typeface="Calibri"/>
                <a:cs typeface="Calibri"/>
              </a:rPr>
              <a:t>IDB</a:t>
            </a:r>
            <a:r>
              <a:rPr sz="1800" b="0" spc="-60" dirty="0">
                <a:latin typeface="Calibri"/>
                <a:cs typeface="Calibri"/>
              </a:rPr>
              <a:t> </a:t>
            </a:r>
            <a:r>
              <a:rPr sz="1800" b="0" dirty="0">
                <a:latin typeface="Calibri"/>
                <a:cs typeface="Calibri"/>
              </a:rPr>
              <a:t>Loan</a:t>
            </a:r>
            <a:r>
              <a:rPr sz="1800" b="0" spc="-25" dirty="0">
                <a:latin typeface="Calibri"/>
                <a:cs typeface="Calibri"/>
              </a:rPr>
              <a:t> </a:t>
            </a:r>
            <a:r>
              <a:rPr sz="1800" b="0" dirty="0">
                <a:latin typeface="Calibri"/>
                <a:cs typeface="Calibri"/>
              </a:rPr>
              <a:t>and</a:t>
            </a:r>
            <a:r>
              <a:rPr sz="1800" b="0" spc="-25" dirty="0">
                <a:latin typeface="Calibri"/>
                <a:cs typeface="Calibri"/>
              </a:rPr>
              <a:t> </a:t>
            </a:r>
            <a:r>
              <a:rPr sz="1800" b="0" spc="-20" dirty="0">
                <a:latin typeface="Calibri"/>
                <a:cs typeface="Calibri"/>
              </a:rPr>
              <a:t>Technical </a:t>
            </a:r>
            <a:r>
              <a:rPr sz="1800" b="0" spc="-10" dirty="0">
                <a:latin typeface="Calibri"/>
                <a:cs typeface="Calibri"/>
              </a:rPr>
              <a:t>Cooperation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6719" y="1947989"/>
            <a:ext cx="6800215" cy="836294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1550" b="1" dirty="0">
                <a:latin typeface="Arial"/>
                <a:cs typeface="Arial"/>
              </a:rPr>
              <a:t>FIRST LOSS GUARANTEE</a:t>
            </a:r>
            <a:endParaRPr sz="1550" dirty="0">
              <a:latin typeface="Arial"/>
              <a:cs typeface="Arial"/>
            </a:endParaRPr>
          </a:p>
          <a:p>
            <a:pPr marL="12700" marR="5080">
              <a:lnSpc>
                <a:spcPct val="109000"/>
              </a:lnSpc>
              <a:spcBef>
                <a:spcPts val="150"/>
              </a:spcBef>
            </a:pPr>
            <a:r>
              <a:rPr sz="1550" dirty="0">
                <a:latin typeface="Calibri"/>
                <a:cs typeface="Calibri"/>
              </a:rPr>
              <a:t>Create</a:t>
            </a:r>
            <a:r>
              <a:rPr sz="1550" spc="1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a</a:t>
            </a:r>
            <a:r>
              <a:rPr sz="1550" spc="5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sustainable</a:t>
            </a:r>
            <a:r>
              <a:rPr sz="1550" spc="2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market</a:t>
            </a:r>
            <a:r>
              <a:rPr sz="1550" spc="6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for</a:t>
            </a:r>
            <a:r>
              <a:rPr sz="1550" spc="30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housing</a:t>
            </a:r>
            <a:r>
              <a:rPr sz="1550" spc="-1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improvement,</a:t>
            </a:r>
            <a:r>
              <a:rPr sz="1550" spc="3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mobilizing</a:t>
            </a:r>
            <a:r>
              <a:rPr sz="1550" spc="-1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public</a:t>
            </a:r>
            <a:r>
              <a:rPr sz="1550" spc="-15" dirty="0">
                <a:latin typeface="Calibri"/>
                <a:cs typeface="Calibri"/>
              </a:rPr>
              <a:t> </a:t>
            </a:r>
            <a:r>
              <a:rPr sz="1550" dirty="0">
                <a:latin typeface="Calibri"/>
                <a:cs typeface="Calibri"/>
              </a:rPr>
              <a:t>and</a:t>
            </a:r>
            <a:r>
              <a:rPr sz="1550" spc="55" dirty="0">
                <a:latin typeface="Calibri"/>
                <a:cs typeface="Calibri"/>
              </a:rPr>
              <a:t> </a:t>
            </a:r>
            <a:r>
              <a:rPr sz="1550" spc="-10" dirty="0">
                <a:latin typeface="Calibri"/>
                <a:cs typeface="Calibri"/>
              </a:rPr>
              <a:t>private fundings</a:t>
            </a:r>
            <a:endParaRPr sz="1550" dirty="0">
              <a:latin typeface="Calibri"/>
              <a:cs typeface="Calibri"/>
            </a:endParaRPr>
          </a:p>
        </p:txBody>
      </p:sp>
      <p:pic>
        <p:nvPicPr>
          <p:cNvPr id="19" name="object 19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19075" y="5926680"/>
            <a:ext cx="904875" cy="794671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508782" y="6088572"/>
            <a:ext cx="1368396" cy="637367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441151" y="5150562"/>
            <a:ext cx="580372" cy="580571"/>
          </a:xfrm>
          <a:prstGeom prst="rect">
            <a:avLst/>
          </a:prstGeom>
        </p:spPr>
      </p:pic>
      <p:sp>
        <p:nvSpPr>
          <p:cNvPr id="22" name="object 22"/>
          <p:cNvSpPr txBox="1"/>
          <p:nvPr/>
        </p:nvSpPr>
        <p:spPr>
          <a:xfrm>
            <a:off x="1064577" y="5099684"/>
            <a:ext cx="1403350" cy="46228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2899"/>
              </a:lnSpc>
              <a:spcBef>
                <a:spcPts val="75"/>
              </a:spcBef>
            </a:pPr>
            <a:r>
              <a:rPr sz="1400" dirty="0">
                <a:solidFill>
                  <a:srgbClr val="0063AC"/>
                </a:solidFill>
                <a:latin typeface="Calibri"/>
                <a:cs typeface="Calibri"/>
              </a:rPr>
              <a:t>Guide</a:t>
            </a:r>
            <a:r>
              <a:rPr sz="1400" spc="-70" dirty="0">
                <a:solidFill>
                  <a:srgbClr val="0063AC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63AC"/>
                </a:solidFill>
                <a:latin typeface="Calibri"/>
                <a:cs typeface="Calibri"/>
              </a:rPr>
              <a:t>for</a:t>
            </a:r>
            <a:r>
              <a:rPr sz="1400" spc="-15" dirty="0">
                <a:solidFill>
                  <a:srgbClr val="0063AC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0063AC"/>
                </a:solidFill>
                <a:latin typeface="Calibri"/>
                <a:cs typeface="Calibri"/>
              </a:rPr>
              <a:t>Technical </a:t>
            </a:r>
            <a:r>
              <a:rPr sz="1400" spc="-10" dirty="0">
                <a:solidFill>
                  <a:srgbClr val="0063AC"/>
                </a:solidFill>
                <a:latin typeface="Calibri"/>
                <a:cs typeface="Calibri"/>
              </a:rPr>
              <a:t>Assistance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527171" y="5093652"/>
            <a:ext cx="1673225" cy="4629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2899"/>
              </a:lnSpc>
              <a:spcBef>
                <a:spcPts val="75"/>
              </a:spcBef>
            </a:pPr>
            <a:r>
              <a:rPr sz="1400" dirty="0">
                <a:solidFill>
                  <a:srgbClr val="E08528"/>
                </a:solidFill>
                <a:latin typeface="Calibri"/>
                <a:cs typeface="Calibri"/>
              </a:rPr>
              <a:t>Guide</a:t>
            </a:r>
            <a:r>
              <a:rPr sz="1400" spc="-70" dirty="0">
                <a:solidFill>
                  <a:srgbClr val="E08528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E08528"/>
                </a:solidFill>
                <a:latin typeface="Calibri"/>
                <a:cs typeface="Calibri"/>
              </a:rPr>
              <a:t>for</a:t>
            </a:r>
            <a:r>
              <a:rPr sz="1400" spc="-15" dirty="0">
                <a:solidFill>
                  <a:srgbClr val="E08528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E08528"/>
                </a:solidFill>
                <a:latin typeface="Calibri"/>
                <a:cs typeface="Calibri"/>
              </a:rPr>
              <a:t>Construction Workers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028054" y="5117782"/>
            <a:ext cx="1544955" cy="46228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2800"/>
              </a:lnSpc>
              <a:spcBef>
                <a:spcPts val="80"/>
              </a:spcBef>
            </a:pPr>
            <a:r>
              <a:rPr sz="1400" dirty="0">
                <a:solidFill>
                  <a:srgbClr val="892A5D"/>
                </a:solidFill>
                <a:latin typeface="Calibri"/>
                <a:cs typeface="Calibri"/>
              </a:rPr>
              <a:t>Guide</a:t>
            </a:r>
            <a:r>
              <a:rPr sz="1400" spc="-70" dirty="0">
                <a:solidFill>
                  <a:srgbClr val="892A5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892A5D"/>
                </a:solidFill>
                <a:latin typeface="Calibri"/>
                <a:cs typeface="Calibri"/>
              </a:rPr>
              <a:t>for</a:t>
            </a:r>
            <a:r>
              <a:rPr sz="1400" spc="-15" dirty="0">
                <a:solidFill>
                  <a:srgbClr val="892A5D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892A5D"/>
                </a:solidFill>
                <a:latin typeface="Calibri"/>
                <a:cs typeface="Calibri"/>
              </a:rPr>
              <a:t>Beneficiary Family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03951" y="3414966"/>
            <a:ext cx="3331210" cy="1141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3810" algn="ctr">
              <a:lnSpc>
                <a:spcPct val="1356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  <a:hlinkClick r:id="rId2"/>
              </a:rPr>
              <a:t>www.cidades.gov.br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u="heavy" spc="-10" dirty="0">
                <a:solidFill>
                  <a:srgbClr val="467885"/>
                </a:solidFill>
                <a:uFill>
                  <a:solidFill>
                    <a:srgbClr val="467885"/>
                  </a:solidFill>
                </a:uFill>
                <a:latin typeface="Calibri"/>
                <a:cs typeface="Calibri"/>
                <a:hlinkClick r:id="rId3"/>
              </a:rPr>
              <a:t>dpsm@cidades.gov.br</a:t>
            </a:r>
            <a:r>
              <a:rPr sz="1800" spc="-10" dirty="0">
                <a:solidFill>
                  <a:srgbClr val="46788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  <a:hlinkClick r:id="rId4"/>
              </a:rPr>
              <a:t>amanda.olalquiaga@cidades.gov.br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spc="-420" dirty="0"/>
              <a:t>THANK</a:t>
            </a:r>
            <a:r>
              <a:rPr sz="3600" spc="-180" dirty="0"/>
              <a:t> </a:t>
            </a:r>
            <a:r>
              <a:rPr sz="3600" spc="-355" dirty="0"/>
              <a:t>YOU!</a:t>
            </a:r>
            <a:endParaRPr sz="3600"/>
          </a:p>
        </p:txBody>
      </p:sp>
      <p:pic>
        <p:nvPicPr>
          <p:cNvPr id="4" name="object 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483338" y="504241"/>
            <a:ext cx="1938948" cy="69396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533972" y="570230"/>
            <a:ext cx="1862666" cy="52832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249503" y="555095"/>
            <a:ext cx="1616177" cy="54945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16495" y="5901580"/>
            <a:ext cx="2292745" cy="55076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215015" y="5991434"/>
            <a:ext cx="1320544" cy="364776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559215" y="5847637"/>
            <a:ext cx="1858823" cy="65865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9004958" y="5870090"/>
            <a:ext cx="1368396" cy="644955"/>
          </a:xfrm>
          <a:prstGeom prst="rect">
            <a:avLst/>
          </a:prstGeom>
        </p:spPr>
      </p:pic>
      <p:grpSp>
        <p:nvGrpSpPr>
          <p:cNvPr id="11" name="object 11"/>
          <p:cNvGrpSpPr/>
          <p:nvPr/>
        </p:nvGrpSpPr>
        <p:grpSpPr>
          <a:xfrm>
            <a:off x="2543175" y="2461394"/>
            <a:ext cx="2888615" cy="2463165"/>
            <a:chOff x="2543175" y="2461394"/>
            <a:chExt cx="2888615" cy="2463165"/>
          </a:xfrm>
        </p:grpSpPr>
        <p:sp>
          <p:nvSpPr>
            <p:cNvPr id="12" name="object 12"/>
            <p:cNvSpPr/>
            <p:nvPr/>
          </p:nvSpPr>
          <p:spPr>
            <a:xfrm>
              <a:off x="2544365" y="2461394"/>
              <a:ext cx="2887345" cy="1387475"/>
            </a:xfrm>
            <a:custGeom>
              <a:avLst/>
              <a:gdLst/>
              <a:ahLst/>
              <a:cxnLst/>
              <a:rect l="l" t="t" r="r" b="b"/>
              <a:pathLst>
                <a:path w="2887345" h="1387475">
                  <a:moveTo>
                    <a:pt x="864240" y="794914"/>
                  </a:moveTo>
                  <a:lnTo>
                    <a:pt x="500157" y="794914"/>
                  </a:lnTo>
                  <a:lnTo>
                    <a:pt x="1064640" y="1387154"/>
                  </a:lnTo>
                  <a:lnTo>
                    <a:pt x="1255137" y="1387154"/>
                  </a:lnTo>
                  <a:lnTo>
                    <a:pt x="1255137" y="1241022"/>
                  </a:lnTo>
                  <a:lnTo>
                    <a:pt x="1343877" y="1241022"/>
                  </a:lnTo>
                  <a:lnTo>
                    <a:pt x="1350696" y="1195999"/>
                  </a:lnTo>
                  <a:lnTo>
                    <a:pt x="1368342" y="1155636"/>
                  </a:lnTo>
                  <a:lnTo>
                    <a:pt x="1395222" y="1121505"/>
                  </a:lnTo>
                  <a:lnTo>
                    <a:pt x="1429742" y="1095179"/>
                  </a:lnTo>
                  <a:lnTo>
                    <a:pt x="1470308" y="1078230"/>
                  </a:lnTo>
                  <a:lnTo>
                    <a:pt x="1515325" y="1072231"/>
                  </a:lnTo>
                  <a:lnTo>
                    <a:pt x="1660658" y="1072231"/>
                  </a:lnTo>
                  <a:lnTo>
                    <a:pt x="1660658" y="989942"/>
                  </a:lnTo>
                  <a:lnTo>
                    <a:pt x="1649943" y="988114"/>
                  </a:lnTo>
                  <a:lnTo>
                    <a:pt x="1649943" y="932698"/>
                  </a:lnTo>
                  <a:lnTo>
                    <a:pt x="1660658" y="932698"/>
                  </a:lnTo>
                  <a:lnTo>
                    <a:pt x="1660658" y="921328"/>
                  </a:lnTo>
                  <a:lnTo>
                    <a:pt x="1681960" y="855736"/>
                  </a:lnTo>
                  <a:lnTo>
                    <a:pt x="1037256" y="855736"/>
                  </a:lnTo>
                  <a:lnTo>
                    <a:pt x="991773" y="852039"/>
                  </a:lnTo>
                  <a:lnTo>
                    <a:pt x="948622" y="841340"/>
                  </a:lnTo>
                  <a:lnTo>
                    <a:pt x="908383" y="824227"/>
                  </a:lnTo>
                  <a:lnTo>
                    <a:pt x="871633" y="801288"/>
                  </a:lnTo>
                  <a:lnTo>
                    <a:pt x="864240" y="794914"/>
                  </a:lnTo>
                  <a:close/>
                </a:path>
                <a:path w="2887345" h="1387475">
                  <a:moveTo>
                    <a:pt x="2379881" y="822343"/>
                  </a:moveTo>
                  <a:lnTo>
                    <a:pt x="1692805" y="822343"/>
                  </a:lnTo>
                  <a:lnTo>
                    <a:pt x="1724951" y="921328"/>
                  </a:lnTo>
                  <a:lnTo>
                    <a:pt x="1724951" y="932698"/>
                  </a:lnTo>
                  <a:lnTo>
                    <a:pt x="1735667" y="932698"/>
                  </a:lnTo>
                  <a:lnTo>
                    <a:pt x="1735667" y="988114"/>
                  </a:lnTo>
                  <a:lnTo>
                    <a:pt x="1724951" y="989942"/>
                  </a:lnTo>
                  <a:lnTo>
                    <a:pt x="1724951" y="1075252"/>
                  </a:lnTo>
                  <a:lnTo>
                    <a:pt x="2083403" y="1075252"/>
                  </a:lnTo>
                  <a:lnTo>
                    <a:pt x="2083403" y="1184335"/>
                  </a:lnTo>
                  <a:lnTo>
                    <a:pt x="2202464" y="1184335"/>
                  </a:lnTo>
                  <a:lnTo>
                    <a:pt x="2303110" y="1292940"/>
                  </a:lnTo>
                  <a:lnTo>
                    <a:pt x="2303110" y="1387154"/>
                  </a:lnTo>
                  <a:lnTo>
                    <a:pt x="2378118" y="1387154"/>
                  </a:lnTo>
                  <a:lnTo>
                    <a:pt x="2379777" y="855736"/>
                  </a:lnTo>
                  <a:lnTo>
                    <a:pt x="2379881" y="822343"/>
                  </a:lnTo>
                  <a:close/>
                </a:path>
                <a:path w="2887345" h="1387475">
                  <a:moveTo>
                    <a:pt x="2886171" y="570627"/>
                  </a:moveTo>
                  <a:lnTo>
                    <a:pt x="2572267" y="570627"/>
                  </a:lnTo>
                  <a:lnTo>
                    <a:pt x="2538295" y="627872"/>
                  </a:lnTo>
                  <a:lnTo>
                    <a:pt x="2538295" y="1387154"/>
                  </a:lnTo>
                  <a:lnTo>
                    <a:pt x="2612747" y="1387154"/>
                  </a:lnTo>
                  <a:lnTo>
                    <a:pt x="2612747" y="1176622"/>
                  </a:lnTo>
                  <a:lnTo>
                    <a:pt x="2886031" y="1176622"/>
                  </a:lnTo>
                  <a:lnTo>
                    <a:pt x="2886781" y="855736"/>
                  </a:lnTo>
                  <a:lnTo>
                    <a:pt x="2886859" y="822343"/>
                  </a:lnTo>
                  <a:lnTo>
                    <a:pt x="2886974" y="773109"/>
                  </a:lnTo>
                  <a:lnTo>
                    <a:pt x="2887088" y="724472"/>
                  </a:lnTo>
                  <a:lnTo>
                    <a:pt x="2887183" y="683787"/>
                  </a:lnTo>
                  <a:lnTo>
                    <a:pt x="2887222" y="592730"/>
                  </a:lnTo>
                  <a:lnTo>
                    <a:pt x="2886456" y="574762"/>
                  </a:lnTo>
                  <a:lnTo>
                    <a:pt x="2886329" y="571791"/>
                  </a:lnTo>
                  <a:lnTo>
                    <a:pt x="2886171" y="570627"/>
                  </a:lnTo>
                  <a:close/>
                </a:path>
                <a:path w="2887345" h="1387475">
                  <a:moveTo>
                    <a:pt x="1074869" y="0"/>
                  </a:moveTo>
                  <a:lnTo>
                    <a:pt x="1019998" y="2919"/>
                  </a:lnTo>
                  <a:lnTo>
                    <a:pt x="961103" y="12536"/>
                  </a:lnTo>
                  <a:lnTo>
                    <a:pt x="899701" y="30225"/>
                  </a:lnTo>
                  <a:lnTo>
                    <a:pt x="221500" y="286711"/>
                  </a:lnTo>
                  <a:lnTo>
                    <a:pt x="177380" y="307268"/>
                  </a:lnTo>
                  <a:lnTo>
                    <a:pt x="136261" y="334574"/>
                  </a:lnTo>
                  <a:lnTo>
                    <a:pt x="99021" y="367440"/>
                  </a:lnTo>
                  <a:lnTo>
                    <a:pt x="66540" y="404678"/>
                  </a:lnTo>
                  <a:lnTo>
                    <a:pt x="39696" y="445099"/>
                  </a:lnTo>
                  <a:lnTo>
                    <a:pt x="19370" y="487513"/>
                  </a:lnTo>
                  <a:lnTo>
                    <a:pt x="6440" y="530733"/>
                  </a:lnTo>
                  <a:lnTo>
                    <a:pt x="1786" y="573569"/>
                  </a:lnTo>
                  <a:lnTo>
                    <a:pt x="1843" y="619762"/>
                  </a:lnTo>
                  <a:lnTo>
                    <a:pt x="1964" y="663018"/>
                  </a:lnTo>
                  <a:lnTo>
                    <a:pt x="2037" y="683787"/>
                  </a:lnTo>
                  <a:lnTo>
                    <a:pt x="2203" y="703387"/>
                  </a:lnTo>
                  <a:lnTo>
                    <a:pt x="2318" y="740280"/>
                  </a:lnTo>
                  <a:lnTo>
                    <a:pt x="105" y="1292940"/>
                  </a:lnTo>
                  <a:lnTo>
                    <a:pt x="0" y="1319177"/>
                  </a:lnTo>
                  <a:lnTo>
                    <a:pt x="500157" y="794914"/>
                  </a:lnTo>
                  <a:lnTo>
                    <a:pt x="864240" y="794914"/>
                  </a:lnTo>
                  <a:lnTo>
                    <a:pt x="838951" y="773109"/>
                  </a:lnTo>
                  <a:lnTo>
                    <a:pt x="810914" y="740280"/>
                  </a:lnTo>
                  <a:lnTo>
                    <a:pt x="788102" y="703387"/>
                  </a:lnTo>
                  <a:lnTo>
                    <a:pt x="771091" y="663018"/>
                  </a:lnTo>
                  <a:lnTo>
                    <a:pt x="760461" y="619762"/>
                  </a:lnTo>
                  <a:lnTo>
                    <a:pt x="756834" y="574761"/>
                  </a:lnTo>
                  <a:lnTo>
                    <a:pt x="756840" y="573569"/>
                  </a:lnTo>
                  <a:lnTo>
                    <a:pt x="760461" y="528494"/>
                  </a:lnTo>
                  <a:lnTo>
                    <a:pt x="771049" y="485317"/>
                  </a:lnTo>
                  <a:lnTo>
                    <a:pt x="771091" y="485147"/>
                  </a:lnTo>
                  <a:lnTo>
                    <a:pt x="788102" y="444743"/>
                  </a:lnTo>
                  <a:lnTo>
                    <a:pt x="810914" y="407855"/>
                  </a:lnTo>
                  <a:lnTo>
                    <a:pt x="838951" y="375062"/>
                  </a:lnTo>
                  <a:lnTo>
                    <a:pt x="871633" y="346939"/>
                  </a:lnTo>
                  <a:lnTo>
                    <a:pt x="908383" y="324063"/>
                  </a:lnTo>
                  <a:lnTo>
                    <a:pt x="948622" y="307009"/>
                  </a:lnTo>
                  <a:lnTo>
                    <a:pt x="991773" y="296354"/>
                  </a:lnTo>
                  <a:lnTo>
                    <a:pt x="1037256" y="292674"/>
                  </a:lnTo>
                  <a:lnTo>
                    <a:pt x="2544939" y="292674"/>
                  </a:lnTo>
                  <a:lnTo>
                    <a:pt x="1166477" y="8758"/>
                  </a:lnTo>
                  <a:lnTo>
                    <a:pt x="1124201" y="2404"/>
                  </a:lnTo>
                  <a:lnTo>
                    <a:pt x="1074869" y="0"/>
                  </a:lnTo>
                  <a:close/>
                </a:path>
                <a:path w="2887345" h="1387475">
                  <a:moveTo>
                    <a:pt x="1660658" y="1072231"/>
                  </a:moveTo>
                  <a:lnTo>
                    <a:pt x="1515960" y="1072231"/>
                  </a:lnTo>
                  <a:lnTo>
                    <a:pt x="1559911" y="1078008"/>
                  </a:lnTo>
                  <a:lnTo>
                    <a:pt x="1599679" y="1094294"/>
                  </a:lnTo>
                  <a:lnTo>
                    <a:pt x="1633763" y="1119525"/>
                  </a:lnTo>
                  <a:lnTo>
                    <a:pt x="1660658" y="1152135"/>
                  </a:lnTo>
                  <a:lnTo>
                    <a:pt x="1660658" y="1072231"/>
                  </a:lnTo>
                  <a:close/>
                </a:path>
                <a:path w="2887345" h="1387475">
                  <a:moveTo>
                    <a:pt x="2544939" y="292674"/>
                  </a:moveTo>
                  <a:lnTo>
                    <a:pt x="1037256" y="292674"/>
                  </a:lnTo>
                  <a:lnTo>
                    <a:pt x="1082889" y="296354"/>
                  </a:lnTo>
                  <a:lnTo>
                    <a:pt x="1126158" y="307009"/>
                  </a:lnTo>
                  <a:lnTo>
                    <a:pt x="1166486" y="324063"/>
                  </a:lnTo>
                  <a:lnTo>
                    <a:pt x="1203301" y="346939"/>
                  </a:lnTo>
                  <a:lnTo>
                    <a:pt x="1236028" y="375062"/>
                  </a:lnTo>
                  <a:lnTo>
                    <a:pt x="1264093" y="407855"/>
                  </a:lnTo>
                  <a:lnTo>
                    <a:pt x="1286920" y="444743"/>
                  </a:lnTo>
                  <a:lnTo>
                    <a:pt x="1303937" y="485147"/>
                  </a:lnTo>
                  <a:lnTo>
                    <a:pt x="1314568" y="528494"/>
                  </a:lnTo>
                  <a:lnTo>
                    <a:pt x="1318189" y="573569"/>
                  </a:lnTo>
                  <a:lnTo>
                    <a:pt x="1318195" y="574762"/>
                  </a:lnTo>
                  <a:lnTo>
                    <a:pt x="1314568" y="619762"/>
                  </a:lnTo>
                  <a:lnTo>
                    <a:pt x="1303937" y="663018"/>
                  </a:lnTo>
                  <a:lnTo>
                    <a:pt x="1286920" y="703387"/>
                  </a:lnTo>
                  <a:lnTo>
                    <a:pt x="1264093" y="740280"/>
                  </a:lnTo>
                  <a:lnTo>
                    <a:pt x="1236028" y="773109"/>
                  </a:lnTo>
                  <a:lnTo>
                    <a:pt x="1203301" y="801288"/>
                  </a:lnTo>
                  <a:lnTo>
                    <a:pt x="1166486" y="824227"/>
                  </a:lnTo>
                  <a:lnTo>
                    <a:pt x="1126158" y="841340"/>
                  </a:lnTo>
                  <a:lnTo>
                    <a:pt x="1082889" y="852039"/>
                  </a:lnTo>
                  <a:lnTo>
                    <a:pt x="1037256" y="855736"/>
                  </a:lnTo>
                  <a:lnTo>
                    <a:pt x="1681960" y="855736"/>
                  </a:lnTo>
                  <a:lnTo>
                    <a:pt x="1692805" y="822343"/>
                  </a:lnTo>
                  <a:lnTo>
                    <a:pt x="2379881" y="822343"/>
                  </a:lnTo>
                  <a:lnTo>
                    <a:pt x="2379967" y="794914"/>
                  </a:lnTo>
                  <a:lnTo>
                    <a:pt x="2380035" y="773109"/>
                  </a:lnTo>
                  <a:lnTo>
                    <a:pt x="2380137" y="740280"/>
                  </a:lnTo>
                  <a:lnTo>
                    <a:pt x="2380253" y="703387"/>
                  </a:lnTo>
                  <a:lnTo>
                    <a:pt x="2380379" y="663018"/>
                  </a:lnTo>
                  <a:lnTo>
                    <a:pt x="2380499" y="624294"/>
                  </a:lnTo>
                  <a:lnTo>
                    <a:pt x="2349544" y="567606"/>
                  </a:lnTo>
                  <a:lnTo>
                    <a:pt x="2385262" y="567606"/>
                  </a:lnTo>
                  <a:lnTo>
                    <a:pt x="2385262" y="521095"/>
                  </a:lnTo>
                  <a:lnTo>
                    <a:pt x="2417408" y="521095"/>
                  </a:lnTo>
                  <a:lnTo>
                    <a:pt x="2417408" y="484761"/>
                  </a:lnTo>
                  <a:lnTo>
                    <a:pt x="2449555" y="484761"/>
                  </a:lnTo>
                  <a:lnTo>
                    <a:pt x="2449555" y="401200"/>
                  </a:lnTo>
                  <a:lnTo>
                    <a:pt x="2797943" y="401200"/>
                  </a:lnTo>
                  <a:lnTo>
                    <a:pt x="2760153" y="370018"/>
                  </a:lnTo>
                  <a:lnTo>
                    <a:pt x="2716570" y="343150"/>
                  </a:lnTo>
                  <a:lnTo>
                    <a:pt x="2668710" y="322030"/>
                  </a:lnTo>
                  <a:lnTo>
                    <a:pt x="2617510" y="307621"/>
                  </a:lnTo>
                  <a:lnTo>
                    <a:pt x="2544939" y="292674"/>
                  </a:lnTo>
                  <a:close/>
                </a:path>
                <a:path w="2887345" h="1387475">
                  <a:moveTo>
                    <a:pt x="2797943" y="401200"/>
                  </a:moveTo>
                  <a:lnTo>
                    <a:pt x="2475748" y="401200"/>
                  </a:lnTo>
                  <a:lnTo>
                    <a:pt x="2475748" y="484761"/>
                  </a:lnTo>
                  <a:lnTo>
                    <a:pt x="2504958" y="484761"/>
                  </a:lnTo>
                  <a:lnTo>
                    <a:pt x="2504958" y="521095"/>
                  </a:lnTo>
                  <a:lnTo>
                    <a:pt x="2537104" y="521095"/>
                  </a:lnTo>
                  <a:lnTo>
                    <a:pt x="2537104" y="581361"/>
                  </a:lnTo>
                  <a:lnTo>
                    <a:pt x="2572267" y="570627"/>
                  </a:lnTo>
                  <a:lnTo>
                    <a:pt x="2886171" y="570627"/>
                  </a:lnTo>
                  <a:lnTo>
                    <a:pt x="2883650" y="552053"/>
                  </a:lnTo>
                  <a:lnTo>
                    <a:pt x="2879185" y="533551"/>
                  </a:lnTo>
                  <a:lnTo>
                    <a:pt x="2872935" y="516325"/>
                  </a:lnTo>
                  <a:lnTo>
                    <a:pt x="2872935" y="515768"/>
                  </a:lnTo>
                  <a:lnTo>
                    <a:pt x="2855849" y="475512"/>
                  </a:lnTo>
                  <a:lnTo>
                    <a:pt x="2830731" y="437161"/>
                  </a:lnTo>
                  <a:lnTo>
                    <a:pt x="2798520" y="401676"/>
                  </a:lnTo>
                  <a:lnTo>
                    <a:pt x="2797943" y="401200"/>
                  </a:lnTo>
                  <a:close/>
                </a:path>
                <a:path w="2887345" h="1387475">
                  <a:moveTo>
                    <a:pt x="2385262" y="567606"/>
                  </a:moveTo>
                  <a:lnTo>
                    <a:pt x="2349544" y="567606"/>
                  </a:lnTo>
                  <a:lnTo>
                    <a:pt x="2385262" y="574762"/>
                  </a:lnTo>
                  <a:lnTo>
                    <a:pt x="2385262" y="567606"/>
                  </a:lnTo>
                  <a:close/>
                </a:path>
                <a:path w="2887345" h="1387475">
                  <a:moveTo>
                    <a:pt x="2449555" y="484761"/>
                  </a:moveTo>
                  <a:lnTo>
                    <a:pt x="2445983" y="484761"/>
                  </a:lnTo>
                  <a:lnTo>
                    <a:pt x="2449555" y="485317"/>
                  </a:lnTo>
                  <a:lnTo>
                    <a:pt x="2449555" y="484761"/>
                  </a:lnTo>
                  <a:close/>
                </a:path>
              </a:pathLst>
            </a:custGeom>
            <a:solidFill>
              <a:srgbClr val="FF6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301155" y="2754068"/>
              <a:ext cx="561975" cy="563245"/>
            </a:xfrm>
            <a:custGeom>
              <a:avLst/>
              <a:gdLst/>
              <a:ahLst/>
              <a:cxnLst/>
              <a:rect l="l" t="t" r="r" b="b"/>
              <a:pathLst>
                <a:path w="561975" h="563245">
                  <a:moveTo>
                    <a:pt x="280467" y="0"/>
                  </a:moveTo>
                  <a:lnTo>
                    <a:pt x="234983" y="3679"/>
                  </a:lnTo>
                  <a:lnTo>
                    <a:pt x="191833" y="14334"/>
                  </a:lnTo>
                  <a:lnTo>
                    <a:pt x="151593" y="31388"/>
                  </a:lnTo>
                  <a:lnTo>
                    <a:pt x="114844" y="54265"/>
                  </a:lnTo>
                  <a:lnTo>
                    <a:pt x="82161" y="82388"/>
                  </a:lnTo>
                  <a:lnTo>
                    <a:pt x="54125" y="115181"/>
                  </a:lnTo>
                  <a:lnTo>
                    <a:pt x="31312" y="152068"/>
                  </a:lnTo>
                  <a:lnTo>
                    <a:pt x="14302" y="192473"/>
                  </a:lnTo>
                  <a:lnTo>
                    <a:pt x="3671" y="235819"/>
                  </a:lnTo>
                  <a:lnTo>
                    <a:pt x="0" y="281530"/>
                  </a:lnTo>
                  <a:lnTo>
                    <a:pt x="3671" y="327087"/>
                  </a:lnTo>
                  <a:lnTo>
                    <a:pt x="14302" y="370344"/>
                  </a:lnTo>
                  <a:lnTo>
                    <a:pt x="31312" y="410712"/>
                  </a:lnTo>
                  <a:lnTo>
                    <a:pt x="54125" y="447605"/>
                  </a:lnTo>
                  <a:lnTo>
                    <a:pt x="82161" y="480435"/>
                  </a:lnTo>
                  <a:lnTo>
                    <a:pt x="114844" y="508613"/>
                  </a:lnTo>
                  <a:lnTo>
                    <a:pt x="151593" y="531553"/>
                  </a:lnTo>
                  <a:lnTo>
                    <a:pt x="191833" y="548666"/>
                  </a:lnTo>
                  <a:lnTo>
                    <a:pt x="234983" y="559365"/>
                  </a:lnTo>
                  <a:lnTo>
                    <a:pt x="280467" y="563061"/>
                  </a:lnTo>
                  <a:lnTo>
                    <a:pt x="326100" y="559365"/>
                  </a:lnTo>
                  <a:lnTo>
                    <a:pt x="369368" y="548666"/>
                  </a:lnTo>
                  <a:lnTo>
                    <a:pt x="409697" y="531553"/>
                  </a:lnTo>
                  <a:lnTo>
                    <a:pt x="446512" y="508613"/>
                  </a:lnTo>
                  <a:lnTo>
                    <a:pt x="479239" y="480435"/>
                  </a:lnTo>
                  <a:lnTo>
                    <a:pt x="507303" y="447605"/>
                  </a:lnTo>
                  <a:lnTo>
                    <a:pt x="530131" y="410712"/>
                  </a:lnTo>
                  <a:lnTo>
                    <a:pt x="547148" y="370344"/>
                  </a:lnTo>
                  <a:lnTo>
                    <a:pt x="557779" y="327087"/>
                  </a:lnTo>
                  <a:lnTo>
                    <a:pt x="561450" y="281530"/>
                  </a:lnTo>
                  <a:lnTo>
                    <a:pt x="557779" y="235819"/>
                  </a:lnTo>
                  <a:lnTo>
                    <a:pt x="547148" y="192473"/>
                  </a:lnTo>
                  <a:lnTo>
                    <a:pt x="530131" y="152068"/>
                  </a:lnTo>
                  <a:lnTo>
                    <a:pt x="507303" y="115181"/>
                  </a:lnTo>
                  <a:lnTo>
                    <a:pt x="479239" y="82388"/>
                  </a:lnTo>
                  <a:lnTo>
                    <a:pt x="446512" y="54265"/>
                  </a:lnTo>
                  <a:lnTo>
                    <a:pt x="409697" y="31388"/>
                  </a:lnTo>
                  <a:lnTo>
                    <a:pt x="369368" y="14334"/>
                  </a:lnTo>
                  <a:lnTo>
                    <a:pt x="326100" y="3679"/>
                  </a:lnTo>
                  <a:lnTo>
                    <a:pt x="2804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544365" y="3256308"/>
              <a:ext cx="500380" cy="592455"/>
            </a:xfrm>
            <a:custGeom>
              <a:avLst/>
              <a:gdLst/>
              <a:ahLst/>
              <a:cxnLst/>
              <a:rect l="l" t="t" r="r" b="b"/>
              <a:pathLst>
                <a:path w="500380" h="592454">
                  <a:moveTo>
                    <a:pt x="500158" y="0"/>
                  </a:moveTo>
                  <a:lnTo>
                    <a:pt x="0" y="524262"/>
                  </a:lnTo>
                  <a:lnTo>
                    <a:pt x="0" y="592240"/>
                  </a:lnTo>
                  <a:lnTo>
                    <a:pt x="387026" y="592240"/>
                  </a:lnTo>
                  <a:lnTo>
                    <a:pt x="50015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543175" y="3980370"/>
              <a:ext cx="2886075" cy="135890"/>
            </a:xfrm>
            <a:custGeom>
              <a:avLst/>
              <a:gdLst/>
              <a:ahLst/>
              <a:cxnLst/>
              <a:rect l="l" t="t" r="r" b="b"/>
              <a:pathLst>
                <a:path w="2886075" h="135889">
                  <a:moveTo>
                    <a:pt x="2886032" y="0"/>
                  </a:moveTo>
                  <a:lnTo>
                    <a:pt x="595" y="0"/>
                  </a:lnTo>
                  <a:lnTo>
                    <a:pt x="0" y="135398"/>
                  </a:lnTo>
                  <a:lnTo>
                    <a:pt x="2886032" y="135398"/>
                  </a:lnTo>
                  <a:lnTo>
                    <a:pt x="2886032" y="0"/>
                  </a:lnTo>
                  <a:close/>
                </a:path>
              </a:pathLst>
            </a:custGeom>
            <a:solidFill>
              <a:srgbClr val="0086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543175" y="4115768"/>
              <a:ext cx="2886075" cy="808990"/>
            </a:xfrm>
            <a:custGeom>
              <a:avLst/>
              <a:gdLst/>
              <a:ahLst/>
              <a:cxnLst/>
              <a:rect l="l" t="t" r="r" b="b"/>
              <a:pathLst>
                <a:path w="2886075" h="808989">
                  <a:moveTo>
                    <a:pt x="2886031" y="0"/>
                  </a:moveTo>
                  <a:lnTo>
                    <a:pt x="0" y="0"/>
                  </a:lnTo>
                  <a:lnTo>
                    <a:pt x="0" y="48291"/>
                  </a:lnTo>
                  <a:lnTo>
                    <a:pt x="6028" y="90715"/>
                  </a:lnTo>
                  <a:lnTo>
                    <a:pt x="23221" y="133586"/>
                  </a:lnTo>
                  <a:lnTo>
                    <a:pt x="46568" y="170539"/>
                  </a:lnTo>
                  <a:lnTo>
                    <a:pt x="76133" y="205667"/>
                  </a:lnTo>
                  <a:lnTo>
                    <a:pt x="110916" y="238094"/>
                  </a:lnTo>
                  <a:lnTo>
                    <a:pt x="149918" y="266943"/>
                  </a:lnTo>
                  <a:lnTo>
                    <a:pt x="192137" y="291337"/>
                  </a:lnTo>
                  <a:lnTo>
                    <a:pt x="236574" y="310400"/>
                  </a:lnTo>
                  <a:lnTo>
                    <a:pt x="282229" y="323255"/>
                  </a:lnTo>
                  <a:lnTo>
                    <a:pt x="1021779" y="475342"/>
                  </a:lnTo>
                  <a:lnTo>
                    <a:pt x="1274822" y="808754"/>
                  </a:lnTo>
                  <a:lnTo>
                    <a:pt x="1528422" y="579718"/>
                  </a:lnTo>
                  <a:lnTo>
                    <a:pt x="1969966" y="579718"/>
                  </a:lnTo>
                  <a:lnTo>
                    <a:pt x="2625209" y="365600"/>
                  </a:lnTo>
                  <a:lnTo>
                    <a:pt x="2667807" y="348640"/>
                  </a:lnTo>
                  <a:lnTo>
                    <a:pt x="2708211" y="325749"/>
                  </a:lnTo>
                  <a:lnTo>
                    <a:pt x="2745828" y="297755"/>
                  </a:lnTo>
                  <a:lnTo>
                    <a:pt x="2780064" y="265487"/>
                  </a:lnTo>
                  <a:lnTo>
                    <a:pt x="2810328" y="229773"/>
                  </a:lnTo>
                  <a:lnTo>
                    <a:pt x="2836026" y="191442"/>
                  </a:lnTo>
                  <a:lnTo>
                    <a:pt x="2836026" y="190846"/>
                  </a:lnTo>
                  <a:lnTo>
                    <a:pt x="2839598" y="184875"/>
                  </a:lnTo>
                  <a:lnTo>
                    <a:pt x="2842232" y="180710"/>
                  </a:lnTo>
                  <a:lnTo>
                    <a:pt x="2846503" y="173471"/>
                  </a:lnTo>
                  <a:lnTo>
                    <a:pt x="2850894" y="165673"/>
                  </a:lnTo>
                  <a:lnTo>
                    <a:pt x="2853885" y="159831"/>
                  </a:lnTo>
                  <a:lnTo>
                    <a:pt x="2854441" y="159831"/>
                  </a:lnTo>
                  <a:lnTo>
                    <a:pt x="2854441" y="158638"/>
                  </a:lnTo>
                  <a:lnTo>
                    <a:pt x="2857457" y="152667"/>
                  </a:lnTo>
                  <a:lnTo>
                    <a:pt x="2859838" y="147301"/>
                  </a:lnTo>
                  <a:lnTo>
                    <a:pt x="2862219" y="141338"/>
                  </a:lnTo>
                  <a:lnTo>
                    <a:pt x="2862826" y="141338"/>
                  </a:lnTo>
                  <a:lnTo>
                    <a:pt x="2870596" y="122157"/>
                  </a:lnTo>
                  <a:lnTo>
                    <a:pt x="2878789" y="92579"/>
                  </a:lnTo>
                  <a:lnTo>
                    <a:pt x="2883737" y="61882"/>
                  </a:lnTo>
                  <a:lnTo>
                    <a:pt x="2885396" y="30403"/>
                  </a:lnTo>
                  <a:lnTo>
                    <a:pt x="2886031" y="0"/>
                  </a:lnTo>
                  <a:close/>
                </a:path>
                <a:path w="2886075" h="808989">
                  <a:moveTo>
                    <a:pt x="1969966" y="579718"/>
                  </a:moveTo>
                  <a:lnTo>
                    <a:pt x="1528422" y="579718"/>
                  </a:lnTo>
                  <a:lnTo>
                    <a:pt x="1706457" y="617301"/>
                  </a:lnTo>
                  <a:lnTo>
                    <a:pt x="1766760" y="618296"/>
                  </a:lnTo>
                  <a:lnTo>
                    <a:pt x="1821022" y="614389"/>
                  </a:lnTo>
                  <a:lnTo>
                    <a:pt x="1869911" y="606736"/>
                  </a:lnTo>
                  <a:lnTo>
                    <a:pt x="1914094" y="596495"/>
                  </a:lnTo>
                  <a:lnTo>
                    <a:pt x="1954235" y="584825"/>
                  </a:lnTo>
                  <a:lnTo>
                    <a:pt x="1969966" y="579718"/>
                  </a:lnTo>
                  <a:close/>
                </a:path>
                <a:path w="2886075" h="808989">
                  <a:moveTo>
                    <a:pt x="2862826" y="141338"/>
                  </a:moveTo>
                  <a:lnTo>
                    <a:pt x="2862219" y="141338"/>
                  </a:lnTo>
                  <a:lnTo>
                    <a:pt x="2861583" y="144324"/>
                  </a:lnTo>
                  <a:lnTo>
                    <a:pt x="2862826" y="141338"/>
                  </a:lnTo>
                  <a:close/>
                </a:path>
              </a:pathLst>
            </a:custGeom>
            <a:solidFill>
              <a:srgbClr val="5E5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660471" y="3645729"/>
              <a:ext cx="187004" cy="202819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4427664" y="3536441"/>
              <a:ext cx="200660" cy="313055"/>
            </a:xfrm>
            <a:custGeom>
              <a:avLst/>
              <a:gdLst/>
              <a:ahLst/>
              <a:cxnLst/>
              <a:rect l="l" t="t" r="r" b="b"/>
              <a:pathLst>
                <a:path w="200660" h="313054">
                  <a:moveTo>
                    <a:pt x="200101" y="0"/>
                  </a:moveTo>
                  <a:lnTo>
                    <a:pt x="0" y="0"/>
                  </a:lnTo>
                  <a:lnTo>
                    <a:pt x="0" y="109308"/>
                  </a:lnTo>
                  <a:lnTo>
                    <a:pt x="0" y="312674"/>
                  </a:lnTo>
                  <a:lnTo>
                    <a:pt x="128663" y="312674"/>
                  </a:lnTo>
                  <a:lnTo>
                    <a:pt x="128663" y="109308"/>
                  </a:lnTo>
                  <a:lnTo>
                    <a:pt x="200101" y="109308"/>
                  </a:lnTo>
                  <a:lnTo>
                    <a:pt x="20010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543770" y="2946155"/>
              <a:ext cx="2886075" cy="1034415"/>
            </a:xfrm>
            <a:custGeom>
              <a:avLst/>
              <a:gdLst/>
              <a:ahLst/>
              <a:cxnLst/>
              <a:rect l="l" t="t" r="r" b="b"/>
              <a:pathLst>
                <a:path w="2886075" h="1034414">
                  <a:moveTo>
                    <a:pt x="2885992" y="902393"/>
                  </a:moveTo>
                  <a:lnTo>
                    <a:pt x="595" y="902393"/>
                  </a:lnTo>
                  <a:lnTo>
                    <a:pt x="0" y="1034214"/>
                  </a:lnTo>
                  <a:lnTo>
                    <a:pt x="2885436" y="1034214"/>
                  </a:lnTo>
                  <a:lnTo>
                    <a:pt x="2885992" y="902393"/>
                  </a:lnTo>
                  <a:close/>
                </a:path>
                <a:path w="2886075" h="1034414">
                  <a:moveTo>
                    <a:pt x="500753" y="310153"/>
                  </a:moveTo>
                  <a:lnTo>
                    <a:pt x="387621" y="902393"/>
                  </a:lnTo>
                  <a:lnTo>
                    <a:pt x="1065236" y="902393"/>
                  </a:lnTo>
                  <a:lnTo>
                    <a:pt x="500753" y="310153"/>
                  </a:lnTo>
                  <a:close/>
                </a:path>
                <a:path w="2886075" h="1034414">
                  <a:moveTo>
                    <a:pt x="1516555" y="587470"/>
                  </a:moveTo>
                  <a:lnTo>
                    <a:pt x="1470903" y="593469"/>
                  </a:lnTo>
                  <a:lnTo>
                    <a:pt x="1430338" y="610418"/>
                  </a:lnTo>
                  <a:lnTo>
                    <a:pt x="1395818" y="636744"/>
                  </a:lnTo>
                  <a:lnTo>
                    <a:pt x="1368938" y="670874"/>
                  </a:lnTo>
                  <a:lnTo>
                    <a:pt x="1351291" y="711238"/>
                  </a:lnTo>
                  <a:lnTo>
                    <a:pt x="1344473" y="756261"/>
                  </a:lnTo>
                  <a:lnTo>
                    <a:pt x="1255733" y="756261"/>
                  </a:lnTo>
                  <a:lnTo>
                    <a:pt x="1255733" y="902393"/>
                  </a:lnTo>
                  <a:lnTo>
                    <a:pt x="1883897" y="902393"/>
                  </a:lnTo>
                  <a:lnTo>
                    <a:pt x="1883897" y="900565"/>
                  </a:lnTo>
                  <a:lnTo>
                    <a:pt x="1515365" y="900565"/>
                  </a:lnTo>
                  <a:lnTo>
                    <a:pt x="1515365" y="759282"/>
                  </a:lnTo>
                  <a:lnTo>
                    <a:pt x="1605851" y="759282"/>
                  </a:lnTo>
                  <a:lnTo>
                    <a:pt x="1605851" y="758090"/>
                  </a:lnTo>
                  <a:lnTo>
                    <a:pt x="1605295" y="756261"/>
                  </a:lnTo>
                  <a:lnTo>
                    <a:pt x="1605295" y="755068"/>
                  </a:lnTo>
                  <a:lnTo>
                    <a:pt x="1598294" y="704998"/>
                  </a:lnTo>
                  <a:lnTo>
                    <a:pt x="1580124" y="659512"/>
                  </a:lnTo>
                  <a:lnTo>
                    <a:pt x="1552354" y="620063"/>
                  </a:lnTo>
                  <a:lnTo>
                    <a:pt x="1516555" y="588106"/>
                  </a:lnTo>
                  <a:lnTo>
                    <a:pt x="1516555" y="587470"/>
                  </a:lnTo>
                  <a:close/>
                </a:path>
                <a:path w="2886075" h="1034414">
                  <a:moveTo>
                    <a:pt x="2116701" y="699573"/>
                  </a:moveTo>
                  <a:lnTo>
                    <a:pt x="2012562" y="699573"/>
                  </a:lnTo>
                  <a:lnTo>
                    <a:pt x="2012562" y="902393"/>
                  </a:lnTo>
                  <a:lnTo>
                    <a:pt x="2212584" y="902393"/>
                  </a:lnTo>
                  <a:lnTo>
                    <a:pt x="2212584" y="808179"/>
                  </a:lnTo>
                  <a:lnTo>
                    <a:pt x="2116701" y="699573"/>
                  </a:lnTo>
                  <a:close/>
                </a:path>
                <a:path w="2886075" h="1034414">
                  <a:moveTo>
                    <a:pt x="2350139" y="82845"/>
                  </a:moveTo>
                  <a:lnTo>
                    <a:pt x="2381095" y="139533"/>
                  </a:lnTo>
                  <a:lnTo>
                    <a:pt x="2378719" y="900565"/>
                  </a:lnTo>
                  <a:lnTo>
                    <a:pt x="2378714" y="902393"/>
                  </a:lnTo>
                  <a:lnTo>
                    <a:pt x="2450150" y="902393"/>
                  </a:lnTo>
                  <a:lnTo>
                    <a:pt x="2450150" y="90000"/>
                  </a:lnTo>
                  <a:lnTo>
                    <a:pt x="2385857" y="90000"/>
                  </a:lnTo>
                  <a:lnTo>
                    <a:pt x="2350139" y="82845"/>
                  </a:lnTo>
                  <a:close/>
                </a:path>
                <a:path w="2886075" h="1034414">
                  <a:moveTo>
                    <a:pt x="2786616" y="691861"/>
                  </a:moveTo>
                  <a:lnTo>
                    <a:pt x="2613343" y="691861"/>
                  </a:lnTo>
                  <a:lnTo>
                    <a:pt x="2613343" y="902393"/>
                  </a:lnTo>
                  <a:lnTo>
                    <a:pt x="2786616" y="902393"/>
                  </a:lnTo>
                  <a:lnTo>
                    <a:pt x="2786616" y="691861"/>
                  </a:lnTo>
                  <a:close/>
                </a:path>
                <a:path w="2886075" h="1034414">
                  <a:moveTo>
                    <a:pt x="1883897" y="590491"/>
                  </a:moveTo>
                  <a:lnTo>
                    <a:pt x="1725546" y="590491"/>
                  </a:lnTo>
                  <a:lnTo>
                    <a:pt x="1725546" y="900565"/>
                  </a:lnTo>
                  <a:lnTo>
                    <a:pt x="1883897" y="900565"/>
                  </a:lnTo>
                  <a:lnTo>
                    <a:pt x="1883897" y="590491"/>
                  </a:lnTo>
                  <a:close/>
                </a:path>
                <a:path w="2886075" h="1034414">
                  <a:moveTo>
                    <a:pt x="2446578" y="0"/>
                  </a:moveTo>
                  <a:lnTo>
                    <a:pt x="2418004" y="0"/>
                  </a:lnTo>
                  <a:lnTo>
                    <a:pt x="2418004" y="36334"/>
                  </a:lnTo>
                  <a:lnTo>
                    <a:pt x="2385857" y="36334"/>
                  </a:lnTo>
                  <a:lnTo>
                    <a:pt x="2385857" y="90000"/>
                  </a:lnTo>
                  <a:lnTo>
                    <a:pt x="2450150" y="90000"/>
                  </a:lnTo>
                  <a:lnTo>
                    <a:pt x="2450150" y="556"/>
                  </a:lnTo>
                  <a:lnTo>
                    <a:pt x="2446578" y="0"/>
                  </a:lnTo>
                  <a:close/>
                </a:path>
              </a:pathLst>
            </a:custGeom>
            <a:solidFill>
              <a:srgbClr val="FFEF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059123" y="2862605"/>
              <a:ext cx="1371600" cy="986155"/>
            </a:xfrm>
            <a:custGeom>
              <a:avLst/>
              <a:gdLst/>
              <a:ahLst/>
              <a:cxnLst/>
              <a:rect l="l" t="t" r="r" b="b"/>
              <a:pathLst>
                <a:path w="1371600" h="986154">
                  <a:moveTo>
                    <a:pt x="220903" y="531495"/>
                  </a:moveTo>
                  <a:lnTo>
                    <a:pt x="210185" y="531495"/>
                  </a:lnTo>
                  <a:lnTo>
                    <a:pt x="210185" y="520128"/>
                  </a:lnTo>
                  <a:lnTo>
                    <a:pt x="178041" y="421144"/>
                  </a:lnTo>
                  <a:lnTo>
                    <a:pt x="145897" y="520128"/>
                  </a:lnTo>
                  <a:lnTo>
                    <a:pt x="145897" y="531495"/>
                  </a:lnTo>
                  <a:lnTo>
                    <a:pt x="135178" y="531495"/>
                  </a:lnTo>
                  <a:lnTo>
                    <a:pt x="135178" y="586905"/>
                  </a:lnTo>
                  <a:lnTo>
                    <a:pt x="145897" y="588733"/>
                  </a:lnTo>
                  <a:lnTo>
                    <a:pt x="145897" y="750925"/>
                  </a:lnTo>
                  <a:lnTo>
                    <a:pt x="118999" y="718324"/>
                  </a:lnTo>
                  <a:lnTo>
                    <a:pt x="84912" y="693089"/>
                  </a:lnTo>
                  <a:lnTo>
                    <a:pt x="45148" y="676808"/>
                  </a:lnTo>
                  <a:lnTo>
                    <a:pt x="1193" y="671029"/>
                  </a:lnTo>
                  <a:lnTo>
                    <a:pt x="1193" y="671664"/>
                  </a:lnTo>
                  <a:lnTo>
                    <a:pt x="36995" y="703618"/>
                  </a:lnTo>
                  <a:lnTo>
                    <a:pt x="64770" y="743064"/>
                  </a:lnTo>
                  <a:lnTo>
                    <a:pt x="82931" y="788555"/>
                  </a:lnTo>
                  <a:lnTo>
                    <a:pt x="89941" y="838619"/>
                  </a:lnTo>
                  <a:lnTo>
                    <a:pt x="89941" y="839812"/>
                  </a:lnTo>
                  <a:lnTo>
                    <a:pt x="90487" y="841641"/>
                  </a:lnTo>
                  <a:lnTo>
                    <a:pt x="90487" y="842835"/>
                  </a:lnTo>
                  <a:lnTo>
                    <a:pt x="0" y="842835"/>
                  </a:lnTo>
                  <a:lnTo>
                    <a:pt x="0" y="984123"/>
                  </a:lnTo>
                  <a:lnTo>
                    <a:pt x="210185" y="984123"/>
                  </a:lnTo>
                  <a:lnTo>
                    <a:pt x="210185" y="588733"/>
                  </a:lnTo>
                  <a:lnTo>
                    <a:pt x="220903" y="586905"/>
                  </a:lnTo>
                  <a:lnTo>
                    <a:pt x="220903" y="531495"/>
                  </a:lnTo>
                  <a:close/>
                </a:path>
                <a:path w="1371600" h="986154">
                  <a:moveTo>
                    <a:pt x="738593" y="954024"/>
                  </a:moveTo>
                  <a:lnTo>
                    <a:pt x="736587" y="948093"/>
                  </a:lnTo>
                  <a:lnTo>
                    <a:pt x="730567" y="945400"/>
                  </a:lnTo>
                  <a:lnTo>
                    <a:pt x="724535" y="948093"/>
                  </a:lnTo>
                  <a:lnTo>
                    <a:pt x="722528" y="954024"/>
                  </a:lnTo>
                  <a:lnTo>
                    <a:pt x="724535" y="959954"/>
                  </a:lnTo>
                  <a:lnTo>
                    <a:pt x="730567" y="962660"/>
                  </a:lnTo>
                  <a:lnTo>
                    <a:pt x="736587" y="959954"/>
                  </a:lnTo>
                  <a:lnTo>
                    <a:pt x="738593" y="954024"/>
                  </a:lnTo>
                  <a:close/>
                </a:path>
                <a:path w="1371600" h="986154">
                  <a:moveTo>
                    <a:pt x="1057503" y="169418"/>
                  </a:moveTo>
                  <a:lnTo>
                    <a:pt x="1022337" y="180162"/>
                  </a:lnTo>
                  <a:lnTo>
                    <a:pt x="1022337" y="119888"/>
                  </a:lnTo>
                  <a:lnTo>
                    <a:pt x="990193" y="119888"/>
                  </a:lnTo>
                  <a:lnTo>
                    <a:pt x="990193" y="83553"/>
                  </a:lnTo>
                  <a:lnTo>
                    <a:pt x="960983" y="83553"/>
                  </a:lnTo>
                  <a:lnTo>
                    <a:pt x="960983" y="0"/>
                  </a:lnTo>
                  <a:lnTo>
                    <a:pt x="934796" y="0"/>
                  </a:lnTo>
                  <a:lnTo>
                    <a:pt x="934796" y="985951"/>
                  </a:lnTo>
                  <a:lnTo>
                    <a:pt x="1023531" y="985951"/>
                  </a:lnTo>
                  <a:lnTo>
                    <a:pt x="1023531" y="226669"/>
                  </a:lnTo>
                  <a:lnTo>
                    <a:pt x="1051128" y="180162"/>
                  </a:lnTo>
                  <a:lnTo>
                    <a:pt x="1057503" y="169418"/>
                  </a:lnTo>
                  <a:close/>
                </a:path>
                <a:path w="1371600" h="986154">
                  <a:moveTo>
                    <a:pt x="1371269" y="775423"/>
                  </a:moveTo>
                  <a:lnTo>
                    <a:pt x="1271257" y="775423"/>
                  </a:lnTo>
                  <a:lnTo>
                    <a:pt x="1271257" y="985951"/>
                  </a:lnTo>
                  <a:lnTo>
                    <a:pt x="1370634" y="985951"/>
                  </a:lnTo>
                  <a:lnTo>
                    <a:pt x="1371269" y="77542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8230" y="766063"/>
            <a:ext cx="3113405" cy="9804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4640"/>
              </a:lnSpc>
              <a:spcBef>
                <a:spcPts val="130"/>
              </a:spcBef>
            </a:pPr>
            <a:r>
              <a:rPr spc="-350" dirty="0"/>
              <a:t>Housing</a:t>
            </a:r>
            <a:r>
              <a:rPr spc="-140" dirty="0"/>
              <a:t> </a:t>
            </a:r>
            <a:r>
              <a:rPr spc="-325" dirty="0"/>
              <a:t>needs</a:t>
            </a:r>
          </a:p>
          <a:p>
            <a:pPr marL="12700">
              <a:lnSpc>
                <a:spcPts val="2840"/>
              </a:lnSpc>
            </a:pPr>
            <a:r>
              <a:rPr sz="2450" b="0" dirty="0">
                <a:latin typeface="Calibri"/>
                <a:cs typeface="Calibri"/>
              </a:rPr>
              <a:t>in</a:t>
            </a:r>
            <a:r>
              <a:rPr sz="2450" b="0" spc="60" dirty="0">
                <a:latin typeface="Calibri"/>
                <a:cs typeface="Calibri"/>
              </a:rPr>
              <a:t> </a:t>
            </a:r>
            <a:r>
              <a:rPr sz="2450" b="0" spc="-10" dirty="0">
                <a:latin typeface="Calibri"/>
                <a:cs typeface="Calibri"/>
              </a:rPr>
              <a:t>Brazil</a:t>
            </a:r>
            <a:endParaRPr sz="245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52525" y="2533650"/>
            <a:ext cx="4676775" cy="733425"/>
          </a:xfrm>
          <a:custGeom>
            <a:avLst/>
            <a:gdLst/>
            <a:ahLst/>
            <a:cxnLst/>
            <a:rect l="l" t="t" r="r" b="b"/>
            <a:pathLst>
              <a:path w="4676775" h="733425">
                <a:moveTo>
                  <a:pt x="0" y="0"/>
                </a:moveTo>
                <a:lnTo>
                  <a:pt x="4676775" y="0"/>
                </a:lnTo>
                <a:lnTo>
                  <a:pt x="4676775" y="488950"/>
                </a:lnTo>
                <a:lnTo>
                  <a:pt x="2858516" y="488950"/>
                </a:lnTo>
                <a:lnTo>
                  <a:pt x="2338451" y="733425"/>
                </a:lnTo>
                <a:lnTo>
                  <a:pt x="1818258" y="488950"/>
                </a:lnTo>
                <a:lnTo>
                  <a:pt x="0" y="488950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186B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047239" y="2642552"/>
            <a:ext cx="2886075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-195" dirty="0">
                <a:latin typeface="Arial"/>
                <a:cs typeface="Arial"/>
              </a:rPr>
              <a:t>SLUMS</a:t>
            </a:r>
            <a:r>
              <a:rPr sz="1500" b="1" spc="-60" dirty="0">
                <a:latin typeface="Arial"/>
                <a:cs typeface="Arial"/>
              </a:rPr>
              <a:t> </a:t>
            </a:r>
            <a:r>
              <a:rPr sz="1500" b="1" spc="-160" dirty="0">
                <a:latin typeface="Arial"/>
                <a:cs typeface="Arial"/>
              </a:rPr>
              <a:t>AND</a:t>
            </a:r>
            <a:r>
              <a:rPr sz="1500" b="1" spc="5" dirty="0">
                <a:latin typeface="Arial"/>
                <a:cs typeface="Arial"/>
              </a:rPr>
              <a:t> </a:t>
            </a:r>
            <a:r>
              <a:rPr sz="1500" b="1" spc="-155" dirty="0">
                <a:latin typeface="Arial"/>
                <a:cs typeface="Arial"/>
              </a:rPr>
              <a:t>HOUSING</a:t>
            </a:r>
            <a:r>
              <a:rPr sz="1500" b="1" spc="-75" dirty="0">
                <a:latin typeface="Arial"/>
                <a:cs typeface="Arial"/>
              </a:rPr>
              <a:t> </a:t>
            </a:r>
            <a:r>
              <a:rPr sz="1500" b="1" spc="-170" dirty="0">
                <a:latin typeface="Arial"/>
                <a:cs typeface="Arial"/>
              </a:rPr>
              <a:t>INADEQUACY</a:t>
            </a:r>
            <a:endParaRPr sz="15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524625" y="2533650"/>
            <a:ext cx="4686300" cy="733425"/>
          </a:xfrm>
          <a:custGeom>
            <a:avLst/>
            <a:gdLst/>
            <a:ahLst/>
            <a:cxnLst/>
            <a:rect l="l" t="t" r="r" b="b"/>
            <a:pathLst>
              <a:path w="4686300" h="733425">
                <a:moveTo>
                  <a:pt x="0" y="0"/>
                </a:moveTo>
                <a:lnTo>
                  <a:pt x="4686300" y="0"/>
                </a:lnTo>
                <a:lnTo>
                  <a:pt x="4686300" y="488950"/>
                </a:lnTo>
                <a:lnTo>
                  <a:pt x="2863215" y="488950"/>
                </a:lnTo>
                <a:lnTo>
                  <a:pt x="2343150" y="733425"/>
                </a:lnTo>
                <a:lnTo>
                  <a:pt x="1823084" y="488950"/>
                </a:lnTo>
                <a:lnTo>
                  <a:pt x="0" y="488950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186B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161019" y="2642552"/>
            <a:ext cx="1424305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-155" dirty="0">
                <a:latin typeface="Arial"/>
                <a:cs typeface="Arial"/>
              </a:rPr>
              <a:t>HOUSING</a:t>
            </a:r>
            <a:r>
              <a:rPr sz="1500" b="1" spc="-65" dirty="0">
                <a:latin typeface="Arial"/>
                <a:cs typeface="Arial"/>
              </a:rPr>
              <a:t> </a:t>
            </a:r>
            <a:r>
              <a:rPr sz="1500" b="1" spc="-155" dirty="0">
                <a:latin typeface="Arial"/>
                <a:cs typeface="Arial"/>
              </a:rPr>
              <a:t>DEFICIT</a:t>
            </a:r>
            <a:endParaRPr sz="1500">
              <a:latin typeface="Arial"/>
              <a:cs typeface="Arial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81950" y="1819275"/>
            <a:ext cx="1781175" cy="581025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62300" y="1790700"/>
            <a:ext cx="657225" cy="628650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152525" y="3981450"/>
            <a:ext cx="1485900" cy="676275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69215" rIns="0" bIns="0" rtlCol="0">
            <a:spAutoFit/>
          </a:bodyPr>
          <a:lstStyle/>
          <a:p>
            <a:pPr marL="150495" marR="143510" algn="ctr">
              <a:lnSpc>
                <a:spcPts val="1430"/>
              </a:lnSpc>
              <a:spcBef>
                <a:spcPts val="545"/>
              </a:spcBef>
            </a:pPr>
            <a:r>
              <a:rPr sz="1200" b="1" spc="-130" dirty="0">
                <a:solidFill>
                  <a:srgbClr val="FFFFFF"/>
                </a:solidFill>
                <a:latin typeface="Arial"/>
                <a:cs typeface="Arial"/>
              </a:rPr>
              <a:t>URBANIZATION</a:t>
            </a: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4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 INFORMAL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ts val="1375"/>
              </a:lnSpc>
            </a:pPr>
            <a:r>
              <a:rPr sz="1200" b="1" spc="-85" dirty="0">
                <a:solidFill>
                  <a:srgbClr val="FFFFFF"/>
                </a:solidFill>
                <a:latin typeface="Arial"/>
                <a:cs typeface="Arial"/>
              </a:rPr>
              <a:t>SETTLEMENTS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52525" y="3429000"/>
            <a:ext cx="1485900" cy="485775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62229" rIns="0" bIns="0" rtlCol="0">
            <a:spAutoFit/>
          </a:bodyPr>
          <a:lstStyle/>
          <a:p>
            <a:pPr marL="173355" marR="163830" indent="152400">
              <a:lnSpc>
                <a:spcPts val="1430"/>
              </a:lnSpc>
              <a:spcBef>
                <a:spcPts val="489"/>
              </a:spcBef>
            </a:pPr>
            <a:r>
              <a:rPr sz="1200" b="1" spc="-50" dirty="0">
                <a:solidFill>
                  <a:srgbClr val="FFFFFF"/>
                </a:solidFill>
                <a:latin typeface="Arial"/>
                <a:cs typeface="Arial"/>
              </a:rPr>
              <a:t>INADEQUATE </a:t>
            </a:r>
            <a:r>
              <a:rPr sz="1200" b="1" spc="-160" dirty="0">
                <a:solidFill>
                  <a:srgbClr val="FFFFFF"/>
                </a:solidFill>
                <a:latin typeface="Arial"/>
                <a:cs typeface="Arial"/>
              </a:rPr>
              <a:t>INFRASTRUCTURE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52725" y="3981450"/>
            <a:ext cx="1476375" cy="676275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160655" rIns="0" bIns="0" rtlCol="0">
            <a:spAutoFit/>
          </a:bodyPr>
          <a:lstStyle/>
          <a:p>
            <a:pPr marL="184150" marR="174625" indent="106045">
              <a:lnSpc>
                <a:spcPts val="1430"/>
              </a:lnSpc>
              <a:spcBef>
                <a:spcPts val="1265"/>
              </a:spcBef>
            </a:pPr>
            <a:r>
              <a:rPr sz="1200" b="1" spc="-150" dirty="0">
                <a:solidFill>
                  <a:srgbClr val="FFFFFF"/>
                </a:solidFill>
                <a:latin typeface="Arial"/>
                <a:cs typeface="Arial"/>
              </a:rPr>
              <a:t>LAND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TENURE </a:t>
            </a:r>
            <a:r>
              <a:rPr sz="1200" b="1" spc="-155" dirty="0">
                <a:solidFill>
                  <a:srgbClr val="FFFFFF"/>
                </a:solidFill>
                <a:latin typeface="Arial"/>
                <a:cs typeface="Arial"/>
              </a:rPr>
              <a:t>REGULARIZATION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52725" y="3429000"/>
            <a:ext cx="1476375" cy="485775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62229" rIns="0" bIns="0" rtlCol="0">
            <a:spAutoFit/>
          </a:bodyPr>
          <a:lstStyle/>
          <a:p>
            <a:pPr marL="481330" marR="123189" indent="-356235">
              <a:lnSpc>
                <a:spcPts val="1430"/>
              </a:lnSpc>
              <a:spcBef>
                <a:spcPts val="489"/>
              </a:spcBef>
            </a:pPr>
            <a:r>
              <a:rPr sz="1200" b="1" spc="-150" dirty="0">
                <a:solidFill>
                  <a:srgbClr val="FFFFFF"/>
                </a:solidFill>
                <a:latin typeface="Arial"/>
                <a:cs typeface="Arial"/>
              </a:rPr>
              <a:t>INADEQUATE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35" dirty="0">
                <a:solidFill>
                  <a:srgbClr val="FFFFFF"/>
                </a:solidFill>
                <a:latin typeface="Arial"/>
                <a:cs typeface="Arial"/>
              </a:rPr>
              <a:t>LAND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TENURE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43400" y="3981450"/>
            <a:ext cx="1485900" cy="676275"/>
          </a:xfrm>
          <a:prstGeom prst="rect">
            <a:avLst/>
          </a:prstGeom>
          <a:solidFill>
            <a:srgbClr val="3A7C22"/>
          </a:solidFill>
        </p:spPr>
        <p:txBody>
          <a:bodyPr vert="horz" wrap="square" lIns="0" tIns="160655" rIns="0" bIns="0" rtlCol="0">
            <a:spAutoFit/>
          </a:bodyPr>
          <a:lstStyle/>
          <a:p>
            <a:pPr marL="252095" marR="236220" indent="189865">
              <a:lnSpc>
                <a:spcPts val="1430"/>
              </a:lnSpc>
              <a:spcBef>
                <a:spcPts val="1265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HOUSING </a:t>
            </a:r>
            <a:r>
              <a:rPr sz="1200" b="1" spc="-114" dirty="0">
                <a:solidFill>
                  <a:srgbClr val="FFFFFF"/>
                </a:solidFill>
                <a:latin typeface="Arial"/>
                <a:cs typeface="Arial"/>
              </a:rPr>
              <a:t>IMPROVEMENT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43400" y="3429000"/>
            <a:ext cx="1485900" cy="485775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62229" rIns="0" bIns="0" rtlCol="0">
            <a:spAutoFit/>
          </a:bodyPr>
          <a:lstStyle/>
          <a:p>
            <a:pPr marL="266700" marR="250190" indent="63500">
              <a:lnSpc>
                <a:spcPts val="1430"/>
              </a:lnSpc>
              <a:spcBef>
                <a:spcPts val="489"/>
              </a:spcBef>
            </a:pPr>
            <a:r>
              <a:rPr sz="1200" b="1" spc="-125" dirty="0">
                <a:solidFill>
                  <a:srgbClr val="FFFFFF"/>
                </a:solidFill>
                <a:latin typeface="Arial"/>
                <a:cs typeface="Arial"/>
              </a:rPr>
              <a:t>STRUCTURAL </a:t>
            </a:r>
            <a:r>
              <a:rPr sz="1200" b="1" spc="-145" dirty="0">
                <a:solidFill>
                  <a:srgbClr val="FFFFFF"/>
                </a:solidFill>
                <a:latin typeface="Arial"/>
                <a:cs typeface="Arial"/>
              </a:rPr>
              <a:t>INADEQUACIES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52525" y="4733925"/>
            <a:ext cx="1485900" cy="352425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55244" rIns="0" bIns="0" rtlCol="0">
            <a:spAutoFit/>
          </a:bodyPr>
          <a:lstStyle/>
          <a:p>
            <a:pPr marL="247650">
              <a:lnSpc>
                <a:spcPct val="100000"/>
              </a:lnSpc>
              <a:spcBef>
                <a:spcPts val="434"/>
              </a:spcBef>
            </a:pPr>
            <a:r>
              <a:rPr sz="1550" b="1" spc="-50" dirty="0">
                <a:solidFill>
                  <a:srgbClr val="FFFFFF"/>
                </a:solidFill>
                <a:latin typeface="Arial"/>
                <a:cs typeface="Arial"/>
              </a:rPr>
              <a:t>15,5</a:t>
            </a:r>
            <a:r>
              <a:rPr sz="155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50" b="1" spc="-10" dirty="0">
                <a:solidFill>
                  <a:srgbClr val="FFFFFF"/>
                </a:solidFill>
                <a:latin typeface="Arial"/>
                <a:cs typeface="Arial"/>
              </a:rPr>
              <a:t>million</a:t>
            </a:r>
            <a:endParaRPr sz="15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343400" y="4743450"/>
            <a:ext cx="1485900" cy="333375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45720" rIns="0" bIns="0" rtlCol="0">
            <a:spAutoFit/>
          </a:bodyPr>
          <a:lstStyle/>
          <a:p>
            <a:pPr marL="252095">
              <a:lnSpc>
                <a:spcPct val="100000"/>
              </a:lnSpc>
              <a:spcBef>
                <a:spcPts val="360"/>
              </a:spcBef>
            </a:pPr>
            <a:r>
              <a:rPr sz="1550" b="1" spc="-55" dirty="0">
                <a:solidFill>
                  <a:srgbClr val="FFFFFF"/>
                </a:solidFill>
                <a:latin typeface="Arial"/>
                <a:cs typeface="Arial"/>
              </a:rPr>
              <a:t>12,3</a:t>
            </a:r>
            <a:r>
              <a:rPr sz="155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50" b="1" spc="-10" dirty="0">
                <a:solidFill>
                  <a:srgbClr val="FFFFFF"/>
                </a:solidFill>
                <a:latin typeface="Arial"/>
                <a:cs typeface="Arial"/>
              </a:rPr>
              <a:t>million</a:t>
            </a:r>
            <a:endParaRPr sz="15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52725" y="4743450"/>
            <a:ext cx="1476375" cy="333375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45720" rIns="0" bIns="0" rtlCol="0">
            <a:spAutoFit/>
          </a:bodyPr>
          <a:lstStyle/>
          <a:p>
            <a:pPr marL="295910">
              <a:lnSpc>
                <a:spcPct val="100000"/>
              </a:lnSpc>
              <a:spcBef>
                <a:spcPts val="360"/>
              </a:spcBef>
            </a:pPr>
            <a:r>
              <a:rPr sz="1550" b="1" spc="-45" dirty="0">
                <a:solidFill>
                  <a:srgbClr val="FFFFFF"/>
                </a:solidFill>
                <a:latin typeface="Arial"/>
                <a:cs typeface="Arial"/>
              </a:rPr>
              <a:t>3,2</a:t>
            </a:r>
            <a:r>
              <a:rPr sz="155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50" b="1" spc="-10" dirty="0">
                <a:solidFill>
                  <a:srgbClr val="FFFFFF"/>
                </a:solidFill>
                <a:latin typeface="Arial"/>
                <a:cs typeface="Arial"/>
              </a:rPr>
              <a:t>million</a:t>
            </a:r>
            <a:endParaRPr sz="15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524625" y="3981450"/>
            <a:ext cx="3086100" cy="285750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50165" rIns="0" bIns="0" rtlCol="0">
            <a:spAutoFit/>
          </a:bodyPr>
          <a:lstStyle/>
          <a:p>
            <a:pPr marL="798195">
              <a:lnSpc>
                <a:spcPct val="100000"/>
              </a:lnSpc>
              <a:spcBef>
                <a:spcPts val="395"/>
              </a:spcBef>
            </a:pPr>
            <a:r>
              <a:rPr sz="1200" b="1" spc="-145" dirty="0">
                <a:solidFill>
                  <a:srgbClr val="FFFFFF"/>
                </a:solidFill>
                <a:latin typeface="Arial"/>
                <a:cs typeface="Arial"/>
              </a:rPr>
              <a:t>SUBSIDIZED</a:t>
            </a: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PROVISION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524625" y="3429000"/>
            <a:ext cx="1485900" cy="485775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146685" rIns="0" bIns="0" rtlCol="0">
            <a:spAutoFit/>
          </a:bodyPr>
          <a:lstStyle/>
          <a:p>
            <a:pPr marL="270510">
              <a:lnSpc>
                <a:spcPct val="100000"/>
              </a:lnSpc>
              <a:spcBef>
                <a:spcPts val="1155"/>
              </a:spcBef>
            </a:pPr>
            <a:r>
              <a:rPr sz="1200" b="1" spc="-65" dirty="0">
                <a:solidFill>
                  <a:srgbClr val="FFFFFF"/>
                </a:solidFill>
                <a:latin typeface="Arial"/>
                <a:cs typeface="Arial"/>
              </a:rPr>
              <a:t>COHABITATION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124825" y="3429000"/>
            <a:ext cx="1485900" cy="485775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62229" rIns="0" bIns="0" rtlCol="0">
            <a:spAutoFit/>
          </a:bodyPr>
          <a:lstStyle/>
          <a:p>
            <a:pPr marL="441325" marR="323850" indent="-102235">
              <a:lnSpc>
                <a:spcPts val="1430"/>
              </a:lnSpc>
              <a:spcBef>
                <a:spcPts val="489"/>
              </a:spcBef>
            </a:pPr>
            <a:r>
              <a:rPr sz="1200" b="1" spc="-170" dirty="0">
                <a:solidFill>
                  <a:srgbClr val="FFFFFF"/>
                </a:solidFill>
                <a:latin typeface="Arial"/>
                <a:cs typeface="Arial"/>
              </a:rPr>
              <a:t>PRECARIOUS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 HOUSING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725025" y="3981450"/>
            <a:ext cx="1485900" cy="676275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698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0"/>
              </a:spcBef>
            </a:pPr>
            <a:endParaRPr sz="1200">
              <a:latin typeface="Times New Roman"/>
              <a:cs typeface="Times New Roman"/>
            </a:endParaRPr>
          </a:p>
          <a:p>
            <a:pPr marL="334010">
              <a:lnSpc>
                <a:spcPct val="100000"/>
              </a:lnSpc>
            </a:pPr>
            <a:r>
              <a:rPr sz="1200" b="1" spc="-175" dirty="0">
                <a:solidFill>
                  <a:srgbClr val="FFFFFF"/>
                </a:solidFill>
                <a:latin typeface="Arial"/>
                <a:cs typeface="Arial"/>
              </a:rPr>
              <a:t>SOCIAL</a:t>
            </a:r>
            <a:r>
              <a:rPr sz="12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RENT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725025" y="3429000"/>
            <a:ext cx="1485900" cy="485775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62229" rIns="0" bIns="0" rtlCol="0">
            <a:spAutoFit/>
          </a:bodyPr>
          <a:lstStyle/>
          <a:p>
            <a:pPr marL="475615" marR="214629" indent="-243204">
              <a:lnSpc>
                <a:spcPts val="1430"/>
              </a:lnSpc>
              <a:spcBef>
                <a:spcPts val="489"/>
              </a:spcBef>
            </a:pPr>
            <a:r>
              <a:rPr sz="1200" b="1" spc="-190" dirty="0">
                <a:solidFill>
                  <a:srgbClr val="FFFFFF"/>
                </a:solidFill>
                <a:latin typeface="Arial"/>
                <a:cs typeface="Arial"/>
              </a:rPr>
              <a:t>EXCESSIVE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60" dirty="0">
                <a:solidFill>
                  <a:srgbClr val="FFFFFF"/>
                </a:solidFill>
                <a:latin typeface="Arial"/>
                <a:cs typeface="Arial"/>
              </a:rPr>
              <a:t>RENT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 BURDEN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524625" y="4733925"/>
            <a:ext cx="1485900" cy="352425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55244" rIns="0" bIns="0" rtlCol="0">
            <a:spAutoFit/>
          </a:bodyPr>
          <a:lstStyle/>
          <a:p>
            <a:pPr marL="309245">
              <a:lnSpc>
                <a:spcPct val="100000"/>
              </a:lnSpc>
              <a:spcBef>
                <a:spcPts val="434"/>
              </a:spcBef>
            </a:pPr>
            <a:r>
              <a:rPr sz="1550" b="1" spc="-50" dirty="0">
                <a:solidFill>
                  <a:srgbClr val="FFFFFF"/>
                </a:solidFill>
                <a:latin typeface="Arial"/>
                <a:cs typeface="Arial"/>
              </a:rPr>
              <a:t>1,3</a:t>
            </a:r>
            <a:r>
              <a:rPr sz="155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50" b="1" spc="-10" dirty="0">
                <a:solidFill>
                  <a:srgbClr val="FFFFFF"/>
                </a:solidFill>
                <a:latin typeface="Arial"/>
                <a:cs typeface="Arial"/>
              </a:rPr>
              <a:t>million</a:t>
            </a:r>
            <a:endParaRPr sz="15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725025" y="4743450"/>
            <a:ext cx="1485900" cy="333375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45720" rIns="0" bIns="0" rtlCol="0">
            <a:spAutoFit/>
          </a:bodyPr>
          <a:lstStyle/>
          <a:p>
            <a:pPr marL="304165">
              <a:lnSpc>
                <a:spcPct val="100000"/>
              </a:lnSpc>
              <a:spcBef>
                <a:spcPts val="360"/>
              </a:spcBef>
            </a:pPr>
            <a:r>
              <a:rPr sz="1550" b="1" spc="-50" dirty="0">
                <a:solidFill>
                  <a:srgbClr val="FFFFFF"/>
                </a:solidFill>
                <a:latin typeface="Arial"/>
                <a:cs typeface="Arial"/>
              </a:rPr>
              <a:t>3,2 </a:t>
            </a:r>
            <a:r>
              <a:rPr sz="1550" b="1" spc="-10" dirty="0">
                <a:solidFill>
                  <a:srgbClr val="FFFFFF"/>
                </a:solidFill>
                <a:latin typeface="Arial"/>
                <a:cs typeface="Arial"/>
              </a:rPr>
              <a:t>million</a:t>
            </a:r>
            <a:endParaRPr sz="15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124825" y="4743450"/>
            <a:ext cx="1485900" cy="333375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45720" rIns="0" bIns="0" rtlCol="0">
            <a:spAutoFit/>
          </a:bodyPr>
          <a:lstStyle/>
          <a:p>
            <a:pPr marL="306070">
              <a:lnSpc>
                <a:spcPct val="100000"/>
              </a:lnSpc>
              <a:spcBef>
                <a:spcPts val="360"/>
              </a:spcBef>
            </a:pPr>
            <a:r>
              <a:rPr sz="1550" b="1" spc="-45" dirty="0">
                <a:solidFill>
                  <a:srgbClr val="FFFFFF"/>
                </a:solidFill>
                <a:latin typeface="Arial"/>
                <a:cs typeface="Arial"/>
              </a:rPr>
              <a:t>1,7</a:t>
            </a:r>
            <a:r>
              <a:rPr sz="155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50" b="1" spc="-10" dirty="0">
                <a:solidFill>
                  <a:srgbClr val="FFFFFF"/>
                </a:solidFill>
                <a:latin typeface="Arial"/>
                <a:cs typeface="Arial"/>
              </a:rPr>
              <a:t>million</a:t>
            </a:r>
            <a:endParaRPr sz="15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524625" y="4371975"/>
            <a:ext cx="3086100" cy="285750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49530" rIns="0" bIns="0" rtlCol="0">
            <a:spAutoFit/>
          </a:bodyPr>
          <a:lstStyle/>
          <a:p>
            <a:pPr marL="846455">
              <a:lnSpc>
                <a:spcPct val="100000"/>
              </a:lnSpc>
              <a:spcBef>
                <a:spcPts val="390"/>
              </a:spcBef>
            </a:pPr>
            <a:r>
              <a:rPr sz="1200" b="1" spc="-135" dirty="0">
                <a:solidFill>
                  <a:srgbClr val="FFFFFF"/>
                </a:solidFill>
                <a:latin typeface="Arial"/>
                <a:cs typeface="Arial"/>
              </a:rPr>
              <a:t>FINANCED</a:t>
            </a:r>
            <a:r>
              <a:rPr sz="12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PROVISION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2751201" y="5132451"/>
            <a:ext cx="8470900" cy="972819"/>
            <a:chOff x="2751201" y="5132451"/>
            <a:chExt cx="8470900" cy="972819"/>
          </a:xfrm>
        </p:grpSpPr>
        <p:sp>
          <p:nvSpPr>
            <p:cNvPr id="28" name="object 28"/>
            <p:cNvSpPr/>
            <p:nvPr/>
          </p:nvSpPr>
          <p:spPr>
            <a:xfrm>
              <a:off x="4348226" y="5138801"/>
              <a:ext cx="6867525" cy="285750"/>
            </a:xfrm>
            <a:custGeom>
              <a:avLst/>
              <a:gdLst/>
              <a:ahLst/>
              <a:cxnLst/>
              <a:rect l="l" t="t" r="r" b="b"/>
              <a:pathLst>
                <a:path w="6867525" h="285750">
                  <a:moveTo>
                    <a:pt x="6867525" y="0"/>
                  </a:moveTo>
                  <a:lnTo>
                    <a:pt x="6865651" y="55596"/>
                  </a:lnTo>
                  <a:lnTo>
                    <a:pt x="6860539" y="101012"/>
                  </a:lnTo>
                  <a:lnTo>
                    <a:pt x="6852951" y="131641"/>
                  </a:lnTo>
                  <a:lnTo>
                    <a:pt x="6843649" y="142875"/>
                  </a:lnTo>
                  <a:lnTo>
                    <a:pt x="3457448" y="142875"/>
                  </a:lnTo>
                  <a:lnTo>
                    <a:pt x="3448218" y="154090"/>
                  </a:lnTo>
                  <a:lnTo>
                    <a:pt x="3440668" y="184689"/>
                  </a:lnTo>
                  <a:lnTo>
                    <a:pt x="3435570" y="230100"/>
                  </a:lnTo>
                  <a:lnTo>
                    <a:pt x="3433699" y="285750"/>
                  </a:lnTo>
                  <a:lnTo>
                    <a:pt x="3431827" y="230100"/>
                  </a:lnTo>
                  <a:lnTo>
                    <a:pt x="3426729" y="184689"/>
                  </a:lnTo>
                  <a:lnTo>
                    <a:pt x="3419179" y="154090"/>
                  </a:lnTo>
                  <a:lnTo>
                    <a:pt x="3409950" y="142875"/>
                  </a:lnTo>
                  <a:lnTo>
                    <a:pt x="23749" y="142875"/>
                  </a:lnTo>
                  <a:lnTo>
                    <a:pt x="14466" y="131641"/>
                  </a:lnTo>
                  <a:lnTo>
                    <a:pt x="6921" y="101012"/>
                  </a:lnTo>
                  <a:lnTo>
                    <a:pt x="1853" y="55596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467600" y="5410200"/>
              <a:ext cx="609600" cy="685800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95508" y="5667375"/>
              <a:ext cx="1998133" cy="437291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2757551" y="5348351"/>
              <a:ext cx="3076575" cy="219075"/>
            </a:xfrm>
            <a:custGeom>
              <a:avLst/>
              <a:gdLst/>
              <a:ahLst/>
              <a:cxnLst/>
              <a:rect l="l" t="t" r="r" b="b"/>
              <a:pathLst>
                <a:path w="3076575" h="219075">
                  <a:moveTo>
                    <a:pt x="3076575" y="0"/>
                  </a:moveTo>
                  <a:lnTo>
                    <a:pt x="3075128" y="42608"/>
                  </a:lnTo>
                  <a:lnTo>
                    <a:pt x="3071193" y="77406"/>
                  </a:lnTo>
                  <a:lnTo>
                    <a:pt x="3065377" y="100869"/>
                  </a:lnTo>
                  <a:lnTo>
                    <a:pt x="3058287" y="109474"/>
                  </a:lnTo>
                  <a:lnTo>
                    <a:pt x="1556512" y="109474"/>
                  </a:lnTo>
                  <a:lnTo>
                    <a:pt x="1549368" y="118080"/>
                  </a:lnTo>
                  <a:lnTo>
                    <a:pt x="1543558" y="141557"/>
                  </a:lnTo>
                  <a:lnTo>
                    <a:pt x="1539652" y="176393"/>
                  </a:lnTo>
                  <a:lnTo>
                    <a:pt x="1538224" y="219075"/>
                  </a:lnTo>
                  <a:lnTo>
                    <a:pt x="1536795" y="176393"/>
                  </a:lnTo>
                  <a:lnTo>
                    <a:pt x="1532889" y="141557"/>
                  </a:lnTo>
                  <a:lnTo>
                    <a:pt x="1527079" y="118080"/>
                  </a:lnTo>
                  <a:lnTo>
                    <a:pt x="1519936" y="109474"/>
                  </a:lnTo>
                  <a:lnTo>
                    <a:pt x="18161" y="109474"/>
                  </a:lnTo>
                  <a:lnTo>
                    <a:pt x="11090" y="100869"/>
                  </a:lnTo>
                  <a:lnTo>
                    <a:pt x="5318" y="77406"/>
                  </a:lnTo>
                  <a:lnTo>
                    <a:pt x="1426" y="42608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128270" y="6418262"/>
            <a:ext cx="7507605" cy="3270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b="1" spc="-10" dirty="0">
                <a:latin typeface="Arial"/>
                <a:cs typeface="Arial"/>
              </a:rPr>
              <a:t>Source:</a:t>
            </a:r>
            <a:r>
              <a:rPr sz="950" b="1" spc="3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Basic</a:t>
            </a:r>
            <a:r>
              <a:rPr sz="950" spc="6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data:</a:t>
            </a:r>
            <a:r>
              <a:rPr sz="950" spc="-2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Brazilian</a:t>
            </a:r>
            <a:r>
              <a:rPr sz="950" spc="2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Institute</a:t>
            </a:r>
            <a:r>
              <a:rPr sz="950" spc="-4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of</a:t>
            </a:r>
            <a:r>
              <a:rPr sz="950" spc="-5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Geography</a:t>
            </a:r>
            <a:r>
              <a:rPr sz="950" spc="5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and</a:t>
            </a:r>
            <a:r>
              <a:rPr sz="950" spc="12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Statistics</a:t>
            </a:r>
            <a:r>
              <a:rPr sz="950" spc="10" dirty="0">
                <a:latin typeface="Arial"/>
                <a:cs typeface="Arial"/>
              </a:rPr>
              <a:t> </a:t>
            </a:r>
            <a:r>
              <a:rPr sz="950" spc="-35" dirty="0">
                <a:latin typeface="Arial"/>
                <a:cs typeface="Arial"/>
              </a:rPr>
              <a:t>(IBGE),</a:t>
            </a:r>
            <a:r>
              <a:rPr sz="950" spc="7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Continuous</a:t>
            </a:r>
            <a:r>
              <a:rPr sz="950" spc="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National</a:t>
            </a:r>
            <a:r>
              <a:rPr sz="950" spc="1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Household</a:t>
            </a:r>
            <a:r>
              <a:rPr sz="950" spc="1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Sample</a:t>
            </a:r>
            <a:r>
              <a:rPr sz="950" spc="60" dirty="0">
                <a:latin typeface="Arial"/>
                <a:cs typeface="Arial"/>
              </a:rPr>
              <a:t> </a:t>
            </a:r>
            <a:r>
              <a:rPr sz="950" spc="-25" dirty="0">
                <a:latin typeface="Arial"/>
                <a:cs typeface="Arial"/>
              </a:rPr>
              <a:t>Survey</a:t>
            </a:r>
            <a:r>
              <a:rPr sz="950" spc="55" dirty="0">
                <a:latin typeface="Arial"/>
                <a:cs typeface="Arial"/>
              </a:rPr>
              <a:t> </a:t>
            </a:r>
            <a:r>
              <a:rPr sz="950" spc="-35" dirty="0">
                <a:latin typeface="Arial"/>
                <a:cs typeface="Arial"/>
              </a:rPr>
              <a:t>(</a:t>
            </a:r>
            <a:r>
              <a:rPr sz="950" spc="-140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PnadC)</a:t>
            </a:r>
            <a:r>
              <a:rPr sz="950" spc="1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-</a:t>
            </a:r>
            <a:r>
              <a:rPr sz="950" spc="20" dirty="0">
                <a:latin typeface="Arial"/>
                <a:cs typeface="Arial"/>
              </a:rPr>
              <a:t> </a:t>
            </a:r>
            <a:r>
              <a:rPr sz="950" spc="-20" dirty="0">
                <a:latin typeface="Arial"/>
                <a:cs typeface="Arial"/>
              </a:rPr>
              <a:t>2022</a:t>
            </a: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z="950" b="1" dirty="0">
                <a:latin typeface="Arial"/>
                <a:cs typeface="Arial"/>
              </a:rPr>
              <a:t>Calculated</a:t>
            </a:r>
            <a:r>
              <a:rPr sz="950" b="1" spc="6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by</a:t>
            </a:r>
            <a:r>
              <a:rPr sz="950" spc="-4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the</a:t>
            </a:r>
            <a:r>
              <a:rPr sz="950" spc="70" dirty="0">
                <a:latin typeface="Arial"/>
                <a:cs typeface="Arial"/>
              </a:rPr>
              <a:t> </a:t>
            </a:r>
            <a:r>
              <a:rPr sz="950" spc="-50" dirty="0">
                <a:latin typeface="Arial"/>
                <a:cs typeface="Arial"/>
              </a:rPr>
              <a:t>João</a:t>
            </a:r>
            <a:r>
              <a:rPr sz="950" spc="3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Pinheiro</a:t>
            </a:r>
            <a:r>
              <a:rPr sz="950" spc="3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Foundation</a:t>
            </a:r>
            <a:r>
              <a:rPr sz="950" spc="35" dirty="0">
                <a:latin typeface="Arial"/>
                <a:cs typeface="Arial"/>
              </a:rPr>
              <a:t> </a:t>
            </a:r>
            <a:r>
              <a:rPr sz="950" spc="-20" dirty="0">
                <a:latin typeface="Arial"/>
                <a:cs typeface="Arial"/>
              </a:rPr>
              <a:t>(FJP)</a:t>
            </a:r>
            <a:endParaRPr sz="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6417" y="2733039"/>
            <a:ext cx="1042669" cy="12503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8000" b="1" spc="-450" dirty="0">
                <a:latin typeface="Arial"/>
                <a:cs typeface="Arial"/>
              </a:rPr>
              <a:t>26</a:t>
            </a:r>
            <a:endParaRPr sz="8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799319" y="1810639"/>
            <a:ext cx="1619250" cy="3222625"/>
          </a:xfrm>
          <a:custGeom>
            <a:avLst/>
            <a:gdLst/>
            <a:ahLst/>
            <a:cxnLst/>
            <a:rect l="l" t="t" r="r" b="b"/>
            <a:pathLst>
              <a:path w="1619250" h="3222625">
                <a:moveTo>
                  <a:pt x="7493" y="0"/>
                </a:moveTo>
                <a:lnTo>
                  <a:pt x="7493" y="1611249"/>
                </a:lnTo>
                <a:lnTo>
                  <a:pt x="0" y="3222498"/>
                </a:lnTo>
                <a:lnTo>
                  <a:pt x="55861" y="3221785"/>
                </a:lnTo>
                <a:lnTo>
                  <a:pt x="103876" y="3219662"/>
                </a:lnTo>
                <a:lnTo>
                  <a:pt x="151517" y="3216149"/>
                </a:lnTo>
                <a:lnTo>
                  <a:pt x="198763" y="3211264"/>
                </a:lnTo>
                <a:lnTo>
                  <a:pt x="245596" y="3205028"/>
                </a:lnTo>
                <a:lnTo>
                  <a:pt x="291994" y="3197461"/>
                </a:lnTo>
                <a:lnTo>
                  <a:pt x="337939" y="3188583"/>
                </a:lnTo>
                <a:lnTo>
                  <a:pt x="383410" y="3178413"/>
                </a:lnTo>
                <a:lnTo>
                  <a:pt x="428387" y="3166973"/>
                </a:lnTo>
                <a:lnTo>
                  <a:pt x="472850" y="3154280"/>
                </a:lnTo>
                <a:lnTo>
                  <a:pt x="516780" y="3140357"/>
                </a:lnTo>
                <a:lnTo>
                  <a:pt x="560156" y="3125222"/>
                </a:lnTo>
                <a:lnTo>
                  <a:pt x="602958" y="3108895"/>
                </a:lnTo>
                <a:lnTo>
                  <a:pt x="645168" y="3091397"/>
                </a:lnTo>
                <a:lnTo>
                  <a:pt x="686763" y="3072747"/>
                </a:lnTo>
                <a:lnTo>
                  <a:pt x="727726" y="3052966"/>
                </a:lnTo>
                <a:lnTo>
                  <a:pt x="768035" y="3032072"/>
                </a:lnTo>
                <a:lnTo>
                  <a:pt x="807671" y="3010087"/>
                </a:lnTo>
                <a:lnTo>
                  <a:pt x="846614" y="2987030"/>
                </a:lnTo>
                <a:lnTo>
                  <a:pt x="884844" y="2962921"/>
                </a:lnTo>
                <a:lnTo>
                  <a:pt x="922340" y="2937779"/>
                </a:lnTo>
                <a:lnTo>
                  <a:pt x="959084" y="2911626"/>
                </a:lnTo>
                <a:lnTo>
                  <a:pt x="995055" y="2884480"/>
                </a:lnTo>
                <a:lnTo>
                  <a:pt x="1030233" y="2856362"/>
                </a:lnTo>
                <a:lnTo>
                  <a:pt x="1064599" y="2827292"/>
                </a:lnTo>
                <a:lnTo>
                  <a:pt x="1098131" y="2797290"/>
                </a:lnTo>
                <a:lnTo>
                  <a:pt x="1130811" y="2766375"/>
                </a:lnTo>
                <a:lnTo>
                  <a:pt x="1162619" y="2734567"/>
                </a:lnTo>
                <a:lnTo>
                  <a:pt x="1193534" y="2701887"/>
                </a:lnTo>
                <a:lnTo>
                  <a:pt x="1223536" y="2668355"/>
                </a:lnTo>
                <a:lnTo>
                  <a:pt x="1252606" y="2633989"/>
                </a:lnTo>
                <a:lnTo>
                  <a:pt x="1280724" y="2598811"/>
                </a:lnTo>
                <a:lnTo>
                  <a:pt x="1307870" y="2562840"/>
                </a:lnTo>
                <a:lnTo>
                  <a:pt x="1334023" y="2526096"/>
                </a:lnTo>
                <a:lnTo>
                  <a:pt x="1359165" y="2488600"/>
                </a:lnTo>
                <a:lnTo>
                  <a:pt x="1383274" y="2450370"/>
                </a:lnTo>
                <a:lnTo>
                  <a:pt x="1406331" y="2411427"/>
                </a:lnTo>
                <a:lnTo>
                  <a:pt x="1428316" y="2371791"/>
                </a:lnTo>
                <a:lnTo>
                  <a:pt x="1449210" y="2331482"/>
                </a:lnTo>
                <a:lnTo>
                  <a:pt x="1468991" y="2290519"/>
                </a:lnTo>
                <a:lnTo>
                  <a:pt x="1487641" y="2248924"/>
                </a:lnTo>
                <a:lnTo>
                  <a:pt x="1505139" y="2206714"/>
                </a:lnTo>
                <a:lnTo>
                  <a:pt x="1521466" y="2163912"/>
                </a:lnTo>
                <a:lnTo>
                  <a:pt x="1536601" y="2120536"/>
                </a:lnTo>
                <a:lnTo>
                  <a:pt x="1550524" y="2076606"/>
                </a:lnTo>
                <a:lnTo>
                  <a:pt x="1563217" y="2032143"/>
                </a:lnTo>
                <a:lnTo>
                  <a:pt x="1574657" y="1987166"/>
                </a:lnTo>
                <a:lnTo>
                  <a:pt x="1584827" y="1941695"/>
                </a:lnTo>
                <a:lnTo>
                  <a:pt x="1593705" y="1895750"/>
                </a:lnTo>
                <a:lnTo>
                  <a:pt x="1601272" y="1849352"/>
                </a:lnTo>
                <a:lnTo>
                  <a:pt x="1607508" y="1802519"/>
                </a:lnTo>
                <a:lnTo>
                  <a:pt x="1612393" y="1755273"/>
                </a:lnTo>
                <a:lnTo>
                  <a:pt x="1615906" y="1707632"/>
                </a:lnTo>
                <a:lnTo>
                  <a:pt x="1618029" y="1659617"/>
                </a:lnTo>
                <a:lnTo>
                  <a:pt x="1618741" y="1611249"/>
                </a:lnTo>
                <a:lnTo>
                  <a:pt x="1618029" y="1562880"/>
                </a:lnTo>
                <a:lnTo>
                  <a:pt x="1615906" y="1514865"/>
                </a:lnTo>
                <a:lnTo>
                  <a:pt x="1612393" y="1467224"/>
                </a:lnTo>
                <a:lnTo>
                  <a:pt x="1607508" y="1419978"/>
                </a:lnTo>
                <a:lnTo>
                  <a:pt x="1601272" y="1373145"/>
                </a:lnTo>
                <a:lnTo>
                  <a:pt x="1593705" y="1326747"/>
                </a:lnTo>
                <a:lnTo>
                  <a:pt x="1584827" y="1280802"/>
                </a:lnTo>
                <a:lnTo>
                  <a:pt x="1574657" y="1235331"/>
                </a:lnTo>
                <a:lnTo>
                  <a:pt x="1563217" y="1190354"/>
                </a:lnTo>
                <a:lnTo>
                  <a:pt x="1550524" y="1145891"/>
                </a:lnTo>
                <a:lnTo>
                  <a:pt x="1536601" y="1101961"/>
                </a:lnTo>
                <a:lnTo>
                  <a:pt x="1521466" y="1058585"/>
                </a:lnTo>
                <a:lnTo>
                  <a:pt x="1505139" y="1015783"/>
                </a:lnTo>
                <a:lnTo>
                  <a:pt x="1487641" y="973573"/>
                </a:lnTo>
                <a:lnTo>
                  <a:pt x="1468991" y="931978"/>
                </a:lnTo>
                <a:lnTo>
                  <a:pt x="1449210" y="891015"/>
                </a:lnTo>
                <a:lnTo>
                  <a:pt x="1428316" y="850706"/>
                </a:lnTo>
                <a:lnTo>
                  <a:pt x="1406331" y="811070"/>
                </a:lnTo>
                <a:lnTo>
                  <a:pt x="1383274" y="772127"/>
                </a:lnTo>
                <a:lnTo>
                  <a:pt x="1359165" y="733897"/>
                </a:lnTo>
                <a:lnTo>
                  <a:pt x="1334023" y="696401"/>
                </a:lnTo>
                <a:lnTo>
                  <a:pt x="1307870" y="659657"/>
                </a:lnTo>
                <a:lnTo>
                  <a:pt x="1280724" y="623686"/>
                </a:lnTo>
                <a:lnTo>
                  <a:pt x="1252606" y="588508"/>
                </a:lnTo>
                <a:lnTo>
                  <a:pt x="1223536" y="554142"/>
                </a:lnTo>
                <a:lnTo>
                  <a:pt x="1193534" y="520610"/>
                </a:lnTo>
                <a:lnTo>
                  <a:pt x="1162619" y="487930"/>
                </a:lnTo>
                <a:lnTo>
                  <a:pt x="1130811" y="456122"/>
                </a:lnTo>
                <a:lnTo>
                  <a:pt x="1098131" y="425207"/>
                </a:lnTo>
                <a:lnTo>
                  <a:pt x="1064599" y="395205"/>
                </a:lnTo>
                <a:lnTo>
                  <a:pt x="1030233" y="366135"/>
                </a:lnTo>
                <a:lnTo>
                  <a:pt x="995055" y="338017"/>
                </a:lnTo>
                <a:lnTo>
                  <a:pt x="959084" y="310871"/>
                </a:lnTo>
                <a:lnTo>
                  <a:pt x="922340" y="284718"/>
                </a:lnTo>
                <a:lnTo>
                  <a:pt x="884844" y="259576"/>
                </a:lnTo>
                <a:lnTo>
                  <a:pt x="846614" y="235467"/>
                </a:lnTo>
                <a:lnTo>
                  <a:pt x="807671" y="212410"/>
                </a:lnTo>
                <a:lnTo>
                  <a:pt x="768035" y="190425"/>
                </a:lnTo>
                <a:lnTo>
                  <a:pt x="727726" y="169531"/>
                </a:lnTo>
                <a:lnTo>
                  <a:pt x="686763" y="149750"/>
                </a:lnTo>
                <a:lnTo>
                  <a:pt x="645168" y="131100"/>
                </a:lnTo>
                <a:lnTo>
                  <a:pt x="602958" y="113602"/>
                </a:lnTo>
                <a:lnTo>
                  <a:pt x="560156" y="97275"/>
                </a:lnTo>
                <a:lnTo>
                  <a:pt x="516780" y="82140"/>
                </a:lnTo>
                <a:lnTo>
                  <a:pt x="472850" y="68217"/>
                </a:lnTo>
                <a:lnTo>
                  <a:pt x="428387" y="55524"/>
                </a:lnTo>
                <a:lnTo>
                  <a:pt x="383410" y="44084"/>
                </a:lnTo>
                <a:lnTo>
                  <a:pt x="337939" y="33914"/>
                </a:lnTo>
                <a:lnTo>
                  <a:pt x="291994" y="25036"/>
                </a:lnTo>
                <a:lnTo>
                  <a:pt x="245596" y="17469"/>
                </a:lnTo>
                <a:lnTo>
                  <a:pt x="198763" y="11233"/>
                </a:lnTo>
                <a:lnTo>
                  <a:pt x="151517" y="6348"/>
                </a:lnTo>
                <a:lnTo>
                  <a:pt x="103876" y="2835"/>
                </a:lnTo>
                <a:lnTo>
                  <a:pt x="55861" y="712"/>
                </a:lnTo>
                <a:lnTo>
                  <a:pt x="7493" y="0"/>
                </a:lnTo>
                <a:close/>
              </a:path>
            </a:pathLst>
          </a:custGeom>
          <a:solidFill>
            <a:srgbClr val="3E882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8101330" y="1755139"/>
            <a:ext cx="1651635" cy="3293110"/>
            <a:chOff x="8101330" y="1755139"/>
            <a:chExt cx="1651635" cy="3293110"/>
          </a:xfrm>
        </p:grpSpPr>
        <p:sp>
          <p:nvSpPr>
            <p:cNvPr id="5" name="object 5"/>
            <p:cNvSpPr/>
            <p:nvPr/>
          </p:nvSpPr>
          <p:spPr>
            <a:xfrm>
              <a:off x="8101330" y="2150617"/>
              <a:ext cx="1611630" cy="2898140"/>
            </a:xfrm>
            <a:custGeom>
              <a:avLst/>
              <a:gdLst/>
              <a:ahLst/>
              <a:cxnLst/>
              <a:rect l="l" t="t" r="r" b="b"/>
              <a:pathLst>
                <a:path w="1611629" h="2898140">
                  <a:moveTo>
                    <a:pt x="641096" y="0"/>
                  </a:moveTo>
                  <a:lnTo>
                    <a:pt x="601489" y="30839"/>
                  </a:lnTo>
                  <a:lnTo>
                    <a:pt x="562994" y="62782"/>
                  </a:lnTo>
                  <a:lnTo>
                    <a:pt x="525627" y="95799"/>
                  </a:lnTo>
                  <a:lnTo>
                    <a:pt x="489404" y="129857"/>
                  </a:lnTo>
                  <a:lnTo>
                    <a:pt x="454339" y="164926"/>
                  </a:lnTo>
                  <a:lnTo>
                    <a:pt x="420449" y="200974"/>
                  </a:lnTo>
                  <a:lnTo>
                    <a:pt x="387749" y="237971"/>
                  </a:lnTo>
                  <a:lnTo>
                    <a:pt x="356254" y="275885"/>
                  </a:lnTo>
                  <a:lnTo>
                    <a:pt x="325981" y="314685"/>
                  </a:lnTo>
                  <a:lnTo>
                    <a:pt x="296944" y="354339"/>
                  </a:lnTo>
                  <a:lnTo>
                    <a:pt x="269160" y="394817"/>
                  </a:lnTo>
                  <a:lnTo>
                    <a:pt x="242645" y="436087"/>
                  </a:lnTo>
                  <a:lnTo>
                    <a:pt x="217413" y="478118"/>
                  </a:lnTo>
                  <a:lnTo>
                    <a:pt x="193480" y="520880"/>
                  </a:lnTo>
                  <a:lnTo>
                    <a:pt x="170862" y="564340"/>
                  </a:lnTo>
                  <a:lnTo>
                    <a:pt x="149575" y="608468"/>
                  </a:lnTo>
                  <a:lnTo>
                    <a:pt x="129634" y="653232"/>
                  </a:lnTo>
                  <a:lnTo>
                    <a:pt x="111054" y="698601"/>
                  </a:lnTo>
                  <a:lnTo>
                    <a:pt x="93852" y="744545"/>
                  </a:lnTo>
                  <a:lnTo>
                    <a:pt x="78043" y="791031"/>
                  </a:lnTo>
                  <a:lnTo>
                    <a:pt x="63643" y="838029"/>
                  </a:lnTo>
                  <a:lnTo>
                    <a:pt x="50667" y="885507"/>
                  </a:lnTo>
                  <a:lnTo>
                    <a:pt x="39130" y="933435"/>
                  </a:lnTo>
                  <a:lnTo>
                    <a:pt x="29049" y="981781"/>
                  </a:lnTo>
                  <a:lnTo>
                    <a:pt x="20439" y="1030513"/>
                  </a:lnTo>
                  <a:lnTo>
                    <a:pt x="13315" y="1079602"/>
                  </a:lnTo>
                  <a:lnTo>
                    <a:pt x="7694" y="1129015"/>
                  </a:lnTo>
                  <a:lnTo>
                    <a:pt x="3591" y="1178721"/>
                  </a:lnTo>
                  <a:lnTo>
                    <a:pt x="1021" y="1228690"/>
                  </a:lnTo>
                  <a:lnTo>
                    <a:pt x="0" y="1278890"/>
                  </a:lnTo>
                  <a:lnTo>
                    <a:pt x="491" y="1327255"/>
                  </a:lnTo>
                  <a:lnTo>
                    <a:pt x="2394" y="1375273"/>
                  </a:lnTo>
                  <a:lnTo>
                    <a:pt x="5689" y="1422924"/>
                  </a:lnTo>
                  <a:lnTo>
                    <a:pt x="10358" y="1470188"/>
                  </a:lnTo>
                  <a:lnTo>
                    <a:pt x="16379" y="1517044"/>
                  </a:lnTo>
                  <a:lnTo>
                    <a:pt x="23732" y="1563473"/>
                  </a:lnTo>
                  <a:lnTo>
                    <a:pt x="32399" y="1609454"/>
                  </a:lnTo>
                  <a:lnTo>
                    <a:pt x="42359" y="1654968"/>
                  </a:lnTo>
                  <a:lnTo>
                    <a:pt x="53593" y="1699995"/>
                  </a:lnTo>
                  <a:lnTo>
                    <a:pt x="66080" y="1744514"/>
                  </a:lnTo>
                  <a:lnTo>
                    <a:pt x="79800" y="1788505"/>
                  </a:lnTo>
                  <a:lnTo>
                    <a:pt x="94735" y="1831949"/>
                  </a:lnTo>
                  <a:lnTo>
                    <a:pt x="110863" y="1874825"/>
                  </a:lnTo>
                  <a:lnTo>
                    <a:pt x="128166" y="1917113"/>
                  </a:lnTo>
                  <a:lnTo>
                    <a:pt x="146623" y="1958793"/>
                  </a:lnTo>
                  <a:lnTo>
                    <a:pt x="166215" y="1999846"/>
                  </a:lnTo>
                  <a:lnTo>
                    <a:pt x="186921" y="2040251"/>
                  </a:lnTo>
                  <a:lnTo>
                    <a:pt x="208722" y="2079988"/>
                  </a:lnTo>
                  <a:lnTo>
                    <a:pt x="231598" y="2119037"/>
                  </a:lnTo>
                  <a:lnTo>
                    <a:pt x="255529" y="2157378"/>
                  </a:lnTo>
                  <a:lnTo>
                    <a:pt x="280496" y="2194992"/>
                  </a:lnTo>
                  <a:lnTo>
                    <a:pt x="306478" y="2231857"/>
                  </a:lnTo>
                  <a:lnTo>
                    <a:pt x="333456" y="2267954"/>
                  </a:lnTo>
                  <a:lnTo>
                    <a:pt x="361409" y="2303263"/>
                  </a:lnTo>
                  <a:lnTo>
                    <a:pt x="390319" y="2337764"/>
                  </a:lnTo>
                  <a:lnTo>
                    <a:pt x="420165" y="2371437"/>
                  </a:lnTo>
                  <a:lnTo>
                    <a:pt x="450927" y="2404262"/>
                  </a:lnTo>
                  <a:lnTo>
                    <a:pt x="482585" y="2436218"/>
                  </a:lnTo>
                  <a:lnTo>
                    <a:pt x="515120" y="2467286"/>
                  </a:lnTo>
                  <a:lnTo>
                    <a:pt x="548512" y="2497446"/>
                  </a:lnTo>
                  <a:lnTo>
                    <a:pt x="582741" y="2526677"/>
                  </a:lnTo>
                  <a:lnTo>
                    <a:pt x="617787" y="2554961"/>
                  </a:lnTo>
                  <a:lnTo>
                    <a:pt x="653631" y="2582275"/>
                  </a:lnTo>
                  <a:lnTo>
                    <a:pt x="690252" y="2608601"/>
                  </a:lnTo>
                  <a:lnTo>
                    <a:pt x="727630" y="2633919"/>
                  </a:lnTo>
                  <a:lnTo>
                    <a:pt x="765747" y="2658208"/>
                  </a:lnTo>
                  <a:lnTo>
                    <a:pt x="804581" y="2681449"/>
                  </a:lnTo>
                  <a:lnTo>
                    <a:pt x="844113" y="2703621"/>
                  </a:lnTo>
                  <a:lnTo>
                    <a:pt x="884324" y="2724704"/>
                  </a:lnTo>
                  <a:lnTo>
                    <a:pt x="925193" y="2744679"/>
                  </a:lnTo>
                  <a:lnTo>
                    <a:pt x="966701" y="2763525"/>
                  </a:lnTo>
                  <a:lnTo>
                    <a:pt x="1008827" y="2781222"/>
                  </a:lnTo>
                  <a:lnTo>
                    <a:pt x="1051553" y="2797751"/>
                  </a:lnTo>
                  <a:lnTo>
                    <a:pt x="1094857" y="2813090"/>
                  </a:lnTo>
                  <a:lnTo>
                    <a:pt x="1138721" y="2827221"/>
                  </a:lnTo>
                  <a:lnTo>
                    <a:pt x="1183124" y="2840123"/>
                  </a:lnTo>
                  <a:lnTo>
                    <a:pt x="1228047" y="2851775"/>
                  </a:lnTo>
                  <a:lnTo>
                    <a:pt x="1273470" y="2862159"/>
                  </a:lnTo>
                  <a:lnTo>
                    <a:pt x="1319373" y="2871254"/>
                  </a:lnTo>
                  <a:lnTo>
                    <a:pt x="1365735" y="2879040"/>
                  </a:lnTo>
                  <a:lnTo>
                    <a:pt x="1412538" y="2885497"/>
                  </a:lnTo>
                  <a:lnTo>
                    <a:pt x="1459761" y="2890604"/>
                  </a:lnTo>
                  <a:lnTo>
                    <a:pt x="1507385" y="2894342"/>
                  </a:lnTo>
                  <a:lnTo>
                    <a:pt x="1555390" y="2896692"/>
                  </a:lnTo>
                  <a:lnTo>
                    <a:pt x="1603755" y="2897632"/>
                  </a:lnTo>
                  <a:lnTo>
                    <a:pt x="1611249" y="1286383"/>
                  </a:lnTo>
                  <a:lnTo>
                    <a:pt x="641096" y="0"/>
                  </a:lnTo>
                  <a:close/>
                </a:path>
              </a:pathLst>
            </a:custGeom>
            <a:solidFill>
              <a:srgbClr val="4EA7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773033" y="1764664"/>
              <a:ext cx="970280" cy="1611630"/>
            </a:xfrm>
            <a:custGeom>
              <a:avLst/>
              <a:gdLst/>
              <a:ahLst/>
              <a:cxnLst/>
              <a:rect l="l" t="t" r="r" b="b"/>
              <a:pathLst>
                <a:path w="970279" h="1611629">
                  <a:moveTo>
                    <a:pt x="970152" y="0"/>
                  </a:moveTo>
                  <a:lnTo>
                    <a:pt x="920203" y="773"/>
                  </a:lnTo>
                  <a:lnTo>
                    <a:pt x="870417" y="3088"/>
                  </a:lnTo>
                  <a:lnTo>
                    <a:pt x="820827" y="6932"/>
                  </a:lnTo>
                  <a:lnTo>
                    <a:pt x="771467" y="12293"/>
                  </a:lnTo>
                  <a:lnTo>
                    <a:pt x="722371" y="19162"/>
                  </a:lnTo>
                  <a:lnTo>
                    <a:pt x="673572" y="27526"/>
                  </a:lnTo>
                  <a:lnTo>
                    <a:pt x="625103" y="37375"/>
                  </a:lnTo>
                  <a:lnTo>
                    <a:pt x="576998" y="48697"/>
                  </a:lnTo>
                  <a:lnTo>
                    <a:pt x="529291" y="61482"/>
                  </a:lnTo>
                  <a:lnTo>
                    <a:pt x="482015" y="75717"/>
                  </a:lnTo>
                  <a:lnTo>
                    <a:pt x="435203" y="91392"/>
                  </a:lnTo>
                  <a:lnTo>
                    <a:pt x="388889" y="108495"/>
                  </a:lnTo>
                  <a:lnTo>
                    <a:pt x="343107" y="127016"/>
                  </a:lnTo>
                  <a:lnTo>
                    <a:pt x="297890" y="146943"/>
                  </a:lnTo>
                  <a:lnTo>
                    <a:pt x="253271" y="168265"/>
                  </a:lnTo>
                  <a:lnTo>
                    <a:pt x="209284" y="190971"/>
                  </a:lnTo>
                  <a:lnTo>
                    <a:pt x="165962" y="215050"/>
                  </a:lnTo>
                  <a:lnTo>
                    <a:pt x="123339" y="240489"/>
                  </a:lnTo>
                  <a:lnTo>
                    <a:pt x="81449" y="267279"/>
                  </a:lnTo>
                  <a:lnTo>
                    <a:pt x="40325" y="295409"/>
                  </a:lnTo>
                  <a:lnTo>
                    <a:pt x="0" y="324865"/>
                  </a:lnTo>
                  <a:lnTo>
                    <a:pt x="970152" y="1611249"/>
                  </a:lnTo>
                  <a:lnTo>
                    <a:pt x="970152" y="0"/>
                  </a:lnTo>
                  <a:close/>
                </a:path>
              </a:pathLst>
            </a:custGeom>
            <a:solidFill>
              <a:srgbClr val="AACC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773033" y="1764664"/>
              <a:ext cx="970280" cy="1611630"/>
            </a:xfrm>
            <a:custGeom>
              <a:avLst/>
              <a:gdLst/>
              <a:ahLst/>
              <a:cxnLst/>
              <a:rect l="l" t="t" r="r" b="b"/>
              <a:pathLst>
                <a:path w="970279" h="1611629">
                  <a:moveTo>
                    <a:pt x="0" y="324865"/>
                  </a:moveTo>
                  <a:lnTo>
                    <a:pt x="40325" y="295409"/>
                  </a:lnTo>
                  <a:lnTo>
                    <a:pt x="81449" y="267279"/>
                  </a:lnTo>
                  <a:lnTo>
                    <a:pt x="123339" y="240489"/>
                  </a:lnTo>
                  <a:lnTo>
                    <a:pt x="165962" y="215050"/>
                  </a:lnTo>
                  <a:lnTo>
                    <a:pt x="209284" y="190971"/>
                  </a:lnTo>
                  <a:lnTo>
                    <a:pt x="253271" y="168265"/>
                  </a:lnTo>
                  <a:lnTo>
                    <a:pt x="297890" y="146943"/>
                  </a:lnTo>
                  <a:lnTo>
                    <a:pt x="343107" y="127016"/>
                  </a:lnTo>
                  <a:lnTo>
                    <a:pt x="388889" y="108495"/>
                  </a:lnTo>
                  <a:lnTo>
                    <a:pt x="435203" y="91392"/>
                  </a:lnTo>
                  <a:lnTo>
                    <a:pt x="482015" y="75717"/>
                  </a:lnTo>
                  <a:lnTo>
                    <a:pt x="529291" y="61482"/>
                  </a:lnTo>
                  <a:lnTo>
                    <a:pt x="576998" y="48697"/>
                  </a:lnTo>
                  <a:lnTo>
                    <a:pt x="625103" y="37375"/>
                  </a:lnTo>
                  <a:lnTo>
                    <a:pt x="673572" y="27526"/>
                  </a:lnTo>
                  <a:lnTo>
                    <a:pt x="722371" y="19162"/>
                  </a:lnTo>
                  <a:lnTo>
                    <a:pt x="771467" y="12293"/>
                  </a:lnTo>
                  <a:lnTo>
                    <a:pt x="820827" y="6932"/>
                  </a:lnTo>
                  <a:lnTo>
                    <a:pt x="870417" y="3088"/>
                  </a:lnTo>
                  <a:lnTo>
                    <a:pt x="920203" y="773"/>
                  </a:lnTo>
                  <a:lnTo>
                    <a:pt x="970152" y="0"/>
                  </a:lnTo>
                  <a:lnTo>
                    <a:pt x="970152" y="1611249"/>
                  </a:lnTo>
                  <a:lnTo>
                    <a:pt x="0" y="324865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9879710" y="3139503"/>
            <a:ext cx="1614805" cy="74676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85"/>
              </a:spcBef>
            </a:pPr>
            <a:r>
              <a:rPr sz="1500" b="1" spc="-10" dirty="0">
                <a:solidFill>
                  <a:srgbClr val="404040"/>
                </a:solidFill>
                <a:latin typeface="Arial"/>
                <a:cs typeface="Arial"/>
              </a:rPr>
              <a:t>INADEQUATE </a:t>
            </a:r>
            <a:r>
              <a:rPr sz="1500" b="1" spc="-105" dirty="0">
                <a:solidFill>
                  <a:srgbClr val="404040"/>
                </a:solidFill>
                <a:latin typeface="Arial"/>
                <a:cs typeface="Arial"/>
              </a:rPr>
              <a:t>INFRASTRUCTURE </a:t>
            </a:r>
            <a:r>
              <a:rPr sz="1700" b="1" spc="-25" dirty="0">
                <a:solidFill>
                  <a:srgbClr val="404040"/>
                </a:solidFill>
                <a:latin typeface="Arial"/>
                <a:cs typeface="Arial"/>
              </a:rPr>
              <a:t>50%</a:t>
            </a:r>
            <a:endParaRPr sz="17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367394" y="3579812"/>
            <a:ext cx="1226185" cy="746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795" indent="159385">
              <a:lnSpc>
                <a:spcPct val="100000"/>
              </a:lnSpc>
              <a:spcBef>
                <a:spcPts val="100"/>
              </a:spcBef>
            </a:pPr>
            <a:r>
              <a:rPr sz="1500" b="1" spc="-220" dirty="0">
                <a:solidFill>
                  <a:srgbClr val="404040"/>
                </a:solidFill>
                <a:latin typeface="Arial"/>
                <a:cs typeface="Arial"/>
              </a:rPr>
              <a:t>STRUCTURAL</a:t>
            </a:r>
            <a:r>
              <a:rPr sz="1500" b="1" spc="-185" dirty="0">
                <a:solidFill>
                  <a:srgbClr val="404040"/>
                </a:solidFill>
                <a:latin typeface="Arial"/>
                <a:cs typeface="Arial"/>
              </a:rPr>
              <a:t> INADEQUACIES</a:t>
            </a:r>
            <a:endParaRPr sz="15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30"/>
              </a:spcBef>
            </a:pPr>
            <a:r>
              <a:rPr sz="1700" b="1" spc="-25" dirty="0">
                <a:solidFill>
                  <a:srgbClr val="404040"/>
                </a:solidFill>
                <a:latin typeface="Arial"/>
                <a:cs typeface="Arial"/>
              </a:rPr>
              <a:t>40%</a:t>
            </a:r>
            <a:endParaRPr sz="17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930893" y="1945957"/>
            <a:ext cx="734695" cy="746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14629">
              <a:lnSpc>
                <a:spcPct val="100000"/>
              </a:lnSpc>
              <a:spcBef>
                <a:spcPts val="100"/>
              </a:spcBef>
            </a:pPr>
            <a:r>
              <a:rPr sz="1500" b="1" spc="-80" dirty="0">
                <a:solidFill>
                  <a:srgbClr val="404040"/>
                </a:solidFill>
                <a:latin typeface="Arial"/>
                <a:cs typeface="Arial"/>
              </a:rPr>
              <a:t>LAND </a:t>
            </a:r>
            <a:r>
              <a:rPr sz="1500" b="1" spc="-105" dirty="0">
                <a:solidFill>
                  <a:srgbClr val="404040"/>
                </a:solidFill>
                <a:latin typeface="Arial"/>
                <a:cs typeface="Arial"/>
              </a:rPr>
              <a:t>TENURE</a:t>
            </a:r>
            <a:endParaRPr sz="1500">
              <a:latin typeface="Arial"/>
              <a:cs typeface="Arial"/>
            </a:endParaRPr>
          </a:p>
          <a:p>
            <a:pPr marL="306070">
              <a:lnSpc>
                <a:spcPct val="100000"/>
              </a:lnSpc>
              <a:spcBef>
                <a:spcPts val="30"/>
              </a:spcBef>
            </a:pPr>
            <a:r>
              <a:rPr sz="1700" b="1" spc="-35" dirty="0">
                <a:solidFill>
                  <a:srgbClr val="404040"/>
                </a:solidFill>
                <a:latin typeface="Arial"/>
                <a:cs typeface="Arial"/>
              </a:rPr>
              <a:t>10%</a:t>
            </a:r>
            <a:endParaRPr sz="17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66875" y="2942589"/>
            <a:ext cx="1880870" cy="12084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ts val="3925"/>
              </a:lnSpc>
              <a:spcBef>
                <a:spcPts val="105"/>
              </a:spcBef>
            </a:pPr>
            <a:r>
              <a:rPr sz="3450" b="1" spc="-275" dirty="0">
                <a:latin typeface="Arial"/>
                <a:cs typeface="Arial"/>
              </a:rPr>
              <a:t>MILLION</a:t>
            </a:r>
            <a:endParaRPr sz="3450">
              <a:latin typeface="Arial"/>
              <a:cs typeface="Arial"/>
            </a:endParaRPr>
          </a:p>
          <a:p>
            <a:pPr marR="5080">
              <a:lnSpc>
                <a:spcPct val="79400"/>
              </a:lnSpc>
              <a:spcBef>
                <a:spcPts val="425"/>
              </a:spcBef>
            </a:pPr>
            <a:r>
              <a:rPr sz="2600" spc="-10" dirty="0">
                <a:latin typeface="Calibri"/>
                <a:cs typeface="Calibri"/>
              </a:rPr>
              <a:t>URBAN HOUSEHOLDS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86959" y="2221864"/>
            <a:ext cx="683260" cy="10902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6950" b="1" spc="-130" dirty="0">
                <a:latin typeface="Arial"/>
                <a:cs typeface="Arial"/>
              </a:rPr>
              <a:t>4</a:t>
            </a:r>
            <a:r>
              <a:rPr sz="3950" spc="-130" dirty="0">
                <a:latin typeface="Calibri"/>
                <a:cs typeface="Calibri"/>
              </a:rPr>
              <a:t>x</a:t>
            </a:r>
            <a:endParaRPr sz="39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80026" y="3774122"/>
            <a:ext cx="1115060" cy="7924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5000" b="1" spc="-140" dirty="0">
                <a:latin typeface="Arial"/>
                <a:cs typeface="Arial"/>
              </a:rPr>
              <a:t>41</a:t>
            </a:r>
            <a:r>
              <a:rPr sz="5000" spc="-140" dirty="0">
                <a:latin typeface="Calibri"/>
                <a:cs typeface="Calibri"/>
              </a:rPr>
              <a:t>%</a:t>
            </a:r>
            <a:endParaRPr sz="50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688076" y="2438145"/>
            <a:ext cx="1206500" cy="97409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R="5080">
              <a:lnSpc>
                <a:spcPct val="79500"/>
              </a:lnSpc>
              <a:spcBef>
                <a:spcPts val="695"/>
              </a:spcBef>
            </a:pPr>
            <a:r>
              <a:rPr sz="2400" spc="-25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HOUSING DEFICIT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13120" y="3894137"/>
            <a:ext cx="1353185" cy="614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ts val="2680"/>
              </a:lnSpc>
              <a:spcBef>
                <a:spcPts val="100"/>
              </a:spcBef>
            </a:pPr>
            <a:r>
              <a:rPr sz="2400" b="1" spc="-290" dirty="0">
                <a:latin typeface="Arial"/>
                <a:cs typeface="Arial"/>
              </a:rPr>
              <a:t>OF</a:t>
            </a:r>
            <a:r>
              <a:rPr sz="2400" b="1" spc="-155" dirty="0">
                <a:latin typeface="Arial"/>
                <a:cs typeface="Arial"/>
              </a:rPr>
              <a:t> </a:t>
            </a:r>
            <a:r>
              <a:rPr sz="2400" b="1" spc="-300" dirty="0">
                <a:latin typeface="Arial"/>
                <a:cs typeface="Arial"/>
              </a:rPr>
              <a:t>URBAN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1960"/>
              </a:lnSpc>
            </a:pPr>
            <a:r>
              <a:rPr sz="1800" spc="-10" dirty="0">
                <a:latin typeface="Calibri"/>
                <a:cs typeface="Calibri"/>
              </a:rPr>
              <a:t>HOUSEHOLDS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24886" y="1884464"/>
            <a:ext cx="1274643" cy="686142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438784" y="760094"/>
            <a:ext cx="4210050" cy="88328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4255"/>
              </a:lnSpc>
              <a:spcBef>
                <a:spcPts val="130"/>
              </a:spcBef>
            </a:pPr>
            <a:r>
              <a:rPr sz="3950" b="1" spc="-204" dirty="0">
                <a:latin typeface="Arial"/>
                <a:cs typeface="Arial"/>
              </a:rPr>
              <a:t>Inadequate</a:t>
            </a:r>
            <a:r>
              <a:rPr sz="3950" b="1" spc="-114" dirty="0">
                <a:latin typeface="Arial"/>
                <a:cs typeface="Arial"/>
              </a:rPr>
              <a:t> </a:t>
            </a:r>
            <a:r>
              <a:rPr sz="3950" b="1" spc="-355" dirty="0">
                <a:latin typeface="Arial"/>
                <a:cs typeface="Arial"/>
              </a:rPr>
              <a:t>housing</a:t>
            </a:r>
            <a:endParaRPr sz="3950">
              <a:latin typeface="Arial"/>
              <a:cs typeface="Arial"/>
            </a:endParaRPr>
          </a:p>
          <a:p>
            <a:pPr marL="12700">
              <a:lnSpc>
                <a:spcPts val="2455"/>
              </a:lnSpc>
            </a:pPr>
            <a:r>
              <a:rPr sz="2450" dirty="0">
                <a:latin typeface="Calibri"/>
                <a:cs typeface="Calibri"/>
              </a:rPr>
              <a:t>in</a:t>
            </a:r>
            <a:r>
              <a:rPr sz="2450" spc="50" dirty="0">
                <a:latin typeface="Calibri"/>
                <a:cs typeface="Calibri"/>
              </a:rPr>
              <a:t> </a:t>
            </a:r>
            <a:r>
              <a:rPr sz="2450" spc="-10" dirty="0">
                <a:latin typeface="Calibri"/>
                <a:cs typeface="Calibri"/>
              </a:rPr>
              <a:t>Brazil</a:t>
            </a:r>
            <a:endParaRPr sz="245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919726" y="3529076"/>
            <a:ext cx="1942464" cy="0"/>
          </a:xfrm>
          <a:custGeom>
            <a:avLst/>
            <a:gdLst/>
            <a:ahLst/>
            <a:cxnLst/>
            <a:rect l="l" t="t" r="r" b="b"/>
            <a:pathLst>
              <a:path w="1942465">
                <a:moveTo>
                  <a:pt x="0" y="0"/>
                </a:moveTo>
                <a:lnTo>
                  <a:pt x="194195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28270" y="6418262"/>
            <a:ext cx="7507605" cy="3270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b="1" spc="-10" dirty="0">
                <a:latin typeface="Arial"/>
                <a:cs typeface="Arial"/>
              </a:rPr>
              <a:t>Source:</a:t>
            </a:r>
            <a:r>
              <a:rPr sz="950" b="1" spc="3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Basic</a:t>
            </a:r>
            <a:r>
              <a:rPr sz="950" spc="6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data:</a:t>
            </a:r>
            <a:r>
              <a:rPr sz="950" spc="-2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Brazilian</a:t>
            </a:r>
            <a:r>
              <a:rPr sz="950" spc="2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Institute</a:t>
            </a:r>
            <a:r>
              <a:rPr sz="950" spc="-4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of</a:t>
            </a:r>
            <a:r>
              <a:rPr sz="950" spc="-5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Geography</a:t>
            </a:r>
            <a:r>
              <a:rPr sz="950" spc="5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and</a:t>
            </a:r>
            <a:r>
              <a:rPr sz="950" spc="12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Statistics</a:t>
            </a:r>
            <a:r>
              <a:rPr sz="950" spc="10" dirty="0">
                <a:latin typeface="Arial"/>
                <a:cs typeface="Arial"/>
              </a:rPr>
              <a:t> </a:t>
            </a:r>
            <a:r>
              <a:rPr sz="950" spc="-35" dirty="0">
                <a:latin typeface="Arial"/>
                <a:cs typeface="Arial"/>
              </a:rPr>
              <a:t>(IBGE),</a:t>
            </a:r>
            <a:r>
              <a:rPr sz="950" spc="7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Continuous</a:t>
            </a:r>
            <a:r>
              <a:rPr sz="950" spc="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National</a:t>
            </a:r>
            <a:r>
              <a:rPr sz="950" spc="1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Household</a:t>
            </a:r>
            <a:r>
              <a:rPr sz="950" spc="1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Sample</a:t>
            </a:r>
            <a:r>
              <a:rPr sz="950" spc="60" dirty="0">
                <a:latin typeface="Arial"/>
                <a:cs typeface="Arial"/>
              </a:rPr>
              <a:t> </a:t>
            </a:r>
            <a:r>
              <a:rPr sz="950" spc="-25" dirty="0">
                <a:latin typeface="Arial"/>
                <a:cs typeface="Arial"/>
              </a:rPr>
              <a:t>Survey</a:t>
            </a:r>
            <a:r>
              <a:rPr sz="950" spc="55" dirty="0">
                <a:latin typeface="Arial"/>
                <a:cs typeface="Arial"/>
              </a:rPr>
              <a:t> </a:t>
            </a:r>
            <a:r>
              <a:rPr sz="950" spc="-35" dirty="0">
                <a:latin typeface="Arial"/>
                <a:cs typeface="Arial"/>
              </a:rPr>
              <a:t>(</a:t>
            </a:r>
            <a:r>
              <a:rPr sz="950" spc="-140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PnadC)</a:t>
            </a:r>
            <a:r>
              <a:rPr sz="950" spc="1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-</a:t>
            </a:r>
            <a:r>
              <a:rPr sz="950" spc="20" dirty="0">
                <a:latin typeface="Arial"/>
                <a:cs typeface="Arial"/>
              </a:rPr>
              <a:t> </a:t>
            </a:r>
            <a:r>
              <a:rPr sz="950" spc="-20" dirty="0">
                <a:latin typeface="Arial"/>
                <a:cs typeface="Arial"/>
              </a:rPr>
              <a:t>2022</a:t>
            </a: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z="950" b="1" dirty="0">
                <a:latin typeface="Arial"/>
                <a:cs typeface="Arial"/>
              </a:rPr>
              <a:t>Calculated</a:t>
            </a:r>
            <a:r>
              <a:rPr sz="950" b="1" spc="6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by</a:t>
            </a:r>
            <a:r>
              <a:rPr sz="950" spc="-4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the</a:t>
            </a:r>
            <a:r>
              <a:rPr sz="950" spc="70" dirty="0">
                <a:latin typeface="Arial"/>
                <a:cs typeface="Arial"/>
              </a:rPr>
              <a:t> </a:t>
            </a:r>
            <a:r>
              <a:rPr sz="950" spc="-50" dirty="0">
                <a:latin typeface="Arial"/>
                <a:cs typeface="Arial"/>
              </a:rPr>
              <a:t>João</a:t>
            </a:r>
            <a:r>
              <a:rPr sz="950" spc="3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Pinheiro</a:t>
            </a:r>
            <a:r>
              <a:rPr sz="950" spc="3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Foundation</a:t>
            </a:r>
            <a:r>
              <a:rPr sz="950" spc="35" dirty="0">
                <a:latin typeface="Arial"/>
                <a:cs typeface="Arial"/>
              </a:rPr>
              <a:t> </a:t>
            </a:r>
            <a:r>
              <a:rPr sz="950" spc="-20" dirty="0">
                <a:latin typeface="Arial"/>
                <a:cs typeface="Arial"/>
              </a:rPr>
              <a:t>(FJP)</a:t>
            </a:r>
            <a:endParaRPr sz="9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69937" y="5040947"/>
            <a:ext cx="1577340" cy="10902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950" b="1" spc="-615" dirty="0">
                <a:latin typeface="Arial"/>
                <a:cs typeface="Arial"/>
              </a:rPr>
              <a:t>85%</a:t>
            </a:r>
            <a:endParaRPr sz="69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610485" y="5365750"/>
            <a:ext cx="4886960" cy="79502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675005">
              <a:lnSpc>
                <a:spcPct val="100800"/>
              </a:lnSpc>
              <a:spcBef>
                <a:spcPts val="85"/>
              </a:spcBef>
            </a:pPr>
            <a:r>
              <a:rPr sz="1800" spc="-120" dirty="0">
                <a:latin typeface="Arial"/>
                <a:cs typeface="Arial"/>
              </a:rPr>
              <a:t>OF</a:t>
            </a:r>
            <a:r>
              <a:rPr sz="1800" spc="-135" dirty="0">
                <a:latin typeface="Arial"/>
                <a:cs typeface="Arial"/>
              </a:rPr>
              <a:t> </a:t>
            </a:r>
            <a:r>
              <a:rPr sz="1800" spc="-130" dirty="0">
                <a:latin typeface="Arial"/>
                <a:cs typeface="Arial"/>
              </a:rPr>
              <a:t>BRAZILIANS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b="1" spc="-135" dirty="0">
                <a:latin typeface="Arial"/>
                <a:cs typeface="Arial"/>
              </a:rPr>
              <a:t>SELF-</a:t>
            </a:r>
            <a:r>
              <a:rPr sz="1800" b="1" spc="-160" dirty="0">
                <a:latin typeface="Arial"/>
                <a:cs typeface="Arial"/>
              </a:rPr>
              <a:t>BUILT</a:t>
            </a:r>
            <a:r>
              <a:rPr sz="1800" b="1" spc="-60" dirty="0">
                <a:latin typeface="Arial"/>
                <a:cs typeface="Arial"/>
              </a:rPr>
              <a:t> </a:t>
            </a:r>
            <a:r>
              <a:rPr sz="1800" spc="-145" dirty="0">
                <a:latin typeface="Arial"/>
                <a:cs typeface="Arial"/>
              </a:rPr>
              <a:t>THEIR</a:t>
            </a:r>
            <a:r>
              <a:rPr sz="1800" spc="-130" dirty="0">
                <a:latin typeface="Arial"/>
                <a:cs typeface="Arial"/>
              </a:rPr>
              <a:t> </a:t>
            </a:r>
            <a:r>
              <a:rPr sz="1800" spc="-80" dirty="0">
                <a:latin typeface="Arial"/>
                <a:cs typeface="Arial"/>
              </a:rPr>
              <a:t>HOMES </a:t>
            </a:r>
            <a:r>
              <a:rPr sz="1800" spc="-125" dirty="0">
                <a:latin typeface="Arial"/>
                <a:cs typeface="Arial"/>
              </a:rPr>
              <a:t>WITHOUT</a:t>
            </a:r>
            <a:r>
              <a:rPr sz="1800" spc="-114" dirty="0">
                <a:latin typeface="Arial"/>
                <a:cs typeface="Arial"/>
              </a:rPr>
              <a:t> TECHNICAL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ASSISTANCE</a:t>
            </a:r>
            <a:endParaRPr sz="1800">
              <a:latin typeface="Arial"/>
              <a:cs typeface="Arial"/>
            </a:endParaRPr>
          </a:p>
          <a:p>
            <a:pPr marL="1594485">
              <a:lnSpc>
                <a:spcPct val="100000"/>
              </a:lnSpc>
              <a:spcBef>
                <a:spcPts val="455"/>
              </a:spcBef>
            </a:pPr>
            <a:r>
              <a:rPr sz="1050" b="1" spc="-40" dirty="0">
                <a:latin typeface="Arial"/>
                <a:cs typeface="Arial"/>
              </a:rPr>
              <a:t>Source:</a:t>
            </a:r>
            <a:r>
              <a:rPr sz="1050" b="1" spc="-55" dirty="0">
                <a:latin typeface="Arial"/>
                <a:cs typeface="Arial"/>
              </a:rPr>
              <a:t> </a:t>
            </a:r>
            <a:r>
              <a:rPr sz="1050" spc="-10" dirty="0">
                <a:latin typeface="Arial"/>
                <a:cs typeface="Arial"/>
              </a:rPr>
              <a:t>Datafolha</a:t>
            </a:r>
            <a:r>
              <a:rPr sz="1050" dirty="0">
                <a:latin typeface="Arial"/>
                <a:cs typeface="Arial"/>
              </a:rPr>
              <a:t> </a:t>
            </a:r>
            <a:r>
              <a:rPr sz="1050" spc="-35" dirty="0">
                <a:latin typeface="Arial"/>
                <a:cs typeface="Arial"/>
              </a:rPr>
              <a:t>survey,</a:t>
            </a:r>
            <a:r>
              <a:rPr sz="1050" spc="-4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at </a:t>
            </a:r>
            <a:r>
              <a:rPr sz="1050" spc="-10" dirty="0">
                <a:latin typeface="Arial"/>
                <a:cs typeface="Arial"/>
              </a:rPr>
              <a:t>the</a:t>
            </a:r>
            <a:r>
              <a:rPr sz="1050" spc="-80" dirty="0">
                <a:latin typeface="Arial"/>
                <a:cs typeface="Arial"/>
              </a:rPr>
              <a:t> </a:t>
            </a:r>
            <a:r>
              <a:rPr sz="1050" spc="-25" dirty="0">
                <a:latin typeface="Arial"/>
                <a:cs typeface="Arial"/>
              </a:rPr>
              <a:t>service</a:t>
            </a:r>
            <a:r>
              <a:rPr sz="1050" spc="-7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of</a:t>
            </a:r>
            <a:r>
              <a:rPr sz="1050" spc="-60" dirty="0">
                <a:latin typeface="Arial"/>
                <a:cs typeface="Arial"/>
              </a:rPr>
              <a:t> </a:t>
            </a:r>
            <a:r>
              <a:rPr sz="1050" spc="-55" dirty="0">
                <a:latin typeface="Arial"/>
                <a:cs typeface="Arial"/>
              </a:rPr>
              <a:t>CAU/BR,</a:t>
            </a:r>
            <a:r>
              <a:rPr sz="1050" spc="-45" dirty="0">
                <a:latin typeface="Arial"/>
                <a:cs typeface="Arial"/>
              </a:rPr>
              <a:t> </a:t>
            </a:r>
            <a:r>
              <a:rPr sz="1050" spc="-20" dirty="0">
                <a:latin typeface="Arial"/>
                <a:cs typeface="Arial"/>
              </a:rPr>
              <a:t>2015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715125" y="-9525"/>
            <a:ext cx="5486400" cy="6877050"/>
            <a:chOff x="6715125" y="-9525"/>
            <a:chExt cx="5486400" cy="6877050"/>
          </a:xfrm>
        </p:grpSpPr>
        <p:sp>
          <p:nvSpPr>
            <p:cNvPr id="3" name="object 3"/>
            <p:cNvSpPr/>
            <p:nvPr/>
          </p:nvSpPr>
          <p:spPr>
            <a:xfrm>
              <a:off x="6724650" y="0"/>
              <a:ext cx="5467350" cy="6858000"/>
            </a:xfrm>
            <a:custGeom>
              <a:avLst/>
              <a:gdLst/>
              <a:ahLst/>
              <a:cxnLst/>
              <a:rect l="l" t="t" r="r" b="b"/>
              <a:pathLst>
                <a:path w="5467350" h="6858000">
                  <a:moveTo>
                    <a:pt x="546735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5467350" y="6858000"/>
                  </a:lnTo>
                  <a:lnTo>
                    <a:pt x="546735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724650" y="0"/>
              <a:ext cx="5467350" cy="6858000"/>
            </a:xfrm>
            <a:custGeom>
              <a:avLst/>
              <a:gdLst/>
              <a:ahLst/>
              <a:cxnLst/>
              <a:rect l="l" t="t" r="r" b="b"/>
              <a:pathLst>
                <a:path w="5467350" h="6858000">
                  <a:moveTo>
                    <a:pt x="0" y="6858000"/>
                  </a:moveTo>
                  <a:lnTo>
                    <a:pt x="5467350" y="6858000"/>
                  </a:lnTo>
                  <a:lnTo>
                    <a:pt x="5467350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ln w="19050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428625" y="1838325"/>
            <a:ext cx="2200275" cy="2314575"/>
          </a:xfrm>
          <a:prstGeom prst="rect">
            <a:avLst/>
          </a:prstGeom>
          <a:solidFill>
            <a:srgbClr val="3A7C22"/>
          </a:solidFill>
        </p:spPr>
        <p:txBody>
          <a:bodyPr vert="horz" wrap="square" lIns="0" tIns="13335" rIns="0" bIns="0" rtlCol="0">
            <a:spAutoFit/>
          </a:bodyPr>
          <a:lstStyle/>
          <a:p>
            <a:pPr marL="247015">
              <a:lnSpc>
                <a:spcPts val="8090"/>
              </a:lnSpc>
              <a:spcBef>
                <a:spcPts val="105"/>
              </a:spcBef>
            </a:pPr>
            <a:r>
              <a:rPr sz="6950" b="1" spc="-310" dirty="0">
                <a:solidFill>
                  <a:srgbClr val="FFFFFF"/>
                </a:solidFill>
                <a:latin typeface="Arial"/>
                <a:cs typeface="Arial"/>
              </a:rPr>
              <a:t>12,3</a:t>
            </a:r>
            <a:endParaRPr sz="6950">
              <a:latin typeface="Arial"/>
              <a:cs typeface="Arial"/>
            </a:endParaRPr>
          </a:p>
          <a:p>
            <a:pPr marL="342265" marR="125730">
              <a:lnSpc>
                <a:spcPct val="83500"/>
              </a:lnSpc>
              <a:spcBef>
                <a:spcPts val="345"/>
              </a:spcBef>
            </a:pPr>
            <a:r>
              <a:rPr sz="3000" b="1" spc="-100" dirty="0">
                <a:solidFill>
                  <a:srgbClr val="FFFFFF"/>
                </a:solidFill>
                <a:latin typeface="Arial"/>
                <a:cs typeface="Arial"/>
              </a:rPr>
              <a:t>MILLION </a:t>
            </a:r>
            <a:r>
              <a:rPr sz="2750" spc="-10" dirty="0">
                <a:solidFill>
                  <a:srgbClr val="FFFFFF"/>
                </a:solidFill>
                <a:latin typeface="Calibri"/>
                <a:cs typeface="Calibri"/>
              </a:rPr>
              <a:t>URBAN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HOUSEHOLDS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65120" y="1897316"/>
            <a:ext cx="2973070" cy="184785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97180" indent="-284480">
              <a:lnSpc>
                <a:spcPct val="100000"/>
              </a:lnSpc>
              <a:spcBef>
                <a:spcPts val="125"/>
              </a:spcBef>
              <a:buClr>
                <a:srgbClr val="0A2F41"/>
              </a:buClr>
              <a:buSzPct val="197058"/>
              <a:buFont typeface="Arial"/>
              <a:buChar char="•"/>
              <a:tabLst>
                <a:tab pos="297180" algn="l"/>
              </a:tabLst>
            </a:pPr>
            <a:r>
              <a:rPr sz="1700" spc="-10" dirty="0">
                <a:latin typeface="Calibri"/>
                <a:cs typeface="Calibri"/>
              </a:rPr>
              <a:t>Water</a:t>
            </a:r>
            <a:r>
              <a:rPr sz="1700" spc="-70" dirty="0">
                <a:latin typeface="Calibri"/>
                <a:cs typeface="Calibri"/>
              </a:rPr>
              <a:t> </a:t>
            </a:r>
            <a:r>
              <a:rPr sz="1700" spc="-10" dirty="0">
                <a:latin typeface="Calibri"/>
                <a:cs typeface="Calibri"/>
              </a:rPr>
              <a:t>storage</a:t>
            </a:r>
            <a:r>
              <a:rPr sz="1700" spc="-40" dirty="0">
                <a:latin typeface="Calibri"/>
                <a:cs typeface="Calibri"/>
              </a:rPr>
              <a:t> </a:t>
            </a:r>
            <a:r>
              <a:rPr sz="1700" spc="-10" dirty="0">
                <a:latin typeface="Calibri"/>
                <a:cs typeface="Calibri"/>
              </a:rPr>
              <a:t>sub-indicators</a:t>
            </a:r>
            <a:endParaRPr sz="1700">
              <a:latin typeface="Calibri"/>
              <a:cs typeface="Calibri"/>
            </a:endParaRPr>
          </a:p>
          <a:p>
            <a:pPr marL="297180" indent="-284480">
              <a:lnSpc>
                <a:spcPct val="100000"/>
              </a:lnSpc>
              <a:spcBef>
                <a:spcPts val="965"/>
              </a:spcBef>
              <a:buClr>
                <a:srgbClr val="0A2F41"/>
              </a:buClr>
              <a:buSzPct val="197058"/>
              <a:buFont typeface="Arial"/>
              <a:buChar char="•"/>
              <a:tabLst>
                <a:tab pos="297180" algn="l"/>
              </a:tabLst>
            </a:pPr>
            <a:r>
              <a:rPr sz="1700" dirty="0">
                <a:latin typeface="Calibri"/>
                <a:cs typeface="Calibri"/>
              </a:rPr>
              <a:t>Rooms</a:t>
            </a:r>
            <a:r>
              <a:rPr sz="1700" spc="-4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serving</a:t>
            </a:r>
            <a:r>
              <a:rPr sz="1700" spc="-2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as</a:t>
            </a:r>
            <a:r>
              <a:rPr sz="1700" spc="-40" dirty="0">
                <a:latin typeface="Calibri"/>
                <a:cs typeface="Calibri"/>
              </a:rPr>
              <a:t> </a:t>
            </a:r>
            <a:r>
              <a:rPr sz="1700" spc="-10" dirty="0">
                <a:latin typeface="Calibri"/>
                <a:cs typeface="Calibri"/>
              </a:rPr>
              <a:t>bedrooms</a:t>
            </a:r>
            <a:endParaRPr sz="1700">
              <a:latin typeface="Calibri"/>
              <a:cs typeface="Calibri"/>
            </a:endParaRPr>
          </a:p>
          <a:p>
            <a:pPr marL="297180" indent="-284480">
              <a:lnSpc>
                <a:spcPct val="100000"/>
              </a:lnSpc>
              <a:spcBef>
                <a:spcPts val="890"/>
              </a:spcBef>
              <a:buClr>
                <a:srgbClr val="0A2F41"/>
              </a:buClr>
              <a:buSzPct val="197058"/>
              <a:buFont typeface="Arial"/>
              <a:buChar char="•"/>
              <a:tabLst>
                <a:tab pos="297180" algn="l"/>
              </a:tabLst>
            </a:pPr>
            <a:r>
              <a:rPr sz="1700" dirty="0">
                <a:latin typeface="Calibri"/>
                <a:cs typeface="Calibri"/>
              </a:rPr>
              <a:t>No</a:t>
            </a:r>
            <a:r>
              <a:rPr sz="1700" spc="-8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bathroom</a:t>
            </a:r>
            <a:r>
              <a:rPr sz="1700" spc="-3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for</a:t>
            </a:r>
            <a:r>
              <a:rPr sz="1700" spc="-7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exclusive</a:t>
            </a:r>
            <a:r>
              <a:rPr sz="1700" spc="-45" dirty="0">
                <a:latin typeface="Calibri"/>
                <a:cs typeface="Calibri"/>
              </a:rPr>
              <a:t> </a:t>
            </a:r>
            <a:r>
              <a:rPr sz="1700" spc="-25" dirty="0">
                <a:latin typeface="Calibri"/>
                <a:cs typeface="Calibri"/>
              </a:rPr>
              <a:t>use</a:t>
            </a:r>
            <a:endParaRPr sz="1700">
              <a:latin typeface="Calibri"/>
              <a:cs typeface="Calibri"/>
            </a:endParaRPr>
          </a:p>
          <a:p>
            <a:pPr marL="297180" indent="-284480">
              <a:lnSpc>
                <a:spcPct val="100000"/>
              </a:lnSpc>
              <a:spcBef>
                <a:spcPts val="965"/>
              </a:spcBef>
              <a:buClr>
                <a:srgbClr val="0A2F41"/>
              </a:buClr>
              <a:buSzPct val="197058"/>
              <a:buFont typeface="Arial"/>
              <a:buChar char="•"/>
              <a:tabLst>
                <a:tab pos="297180" algn="l"/>
              </a:tabLst>
            </a:pPr>
            <a:r>
              <a:rPr sz="1700" dirty="0">
                <a:latin typeface="Calibri"/>
                <a:cs typeface="Calibri"/>
              </a:rPr>
              <a:t>Inadequate</a:t>
            </a:r>
            <a:r>
              <a:rPr sz="1700" spc="-70" dirty="0">
                <a:latin typeface="Calibri"/>
                <a:cs typeface="Calibri"/>
              </a:rPr>
              <a:t> </a:t>
            </a:r>
            <a:r>
              <a:rPr sz="1700" spc="-10" dirty="0">
                <a:latin typeface="Calibri"/>
                <a:cs typeface="Calibri"/>
              </a:rPr>
              <a:t>roofing</a:t>
            </a:r>
            <a:endParaRPr sz="1700">
              <a:latin typeface="Calibri"/>
              <a:cs typeface="Calibri"/>
            </a:endParaRPr>
          </a:p>
          <a:p>
            <a:pPr marL="297180" indent="-284480">
              <a:lnSpc>
                <a:spcPct val="100000"/>
              </a:lnSpc>
              <a:spcBef>
                <a:spcPts val="965"/>
              </a:spcBef>
              <a:buClr>
                <a:srgbClr val="0A2F41"/>
              </a:buClr>
              <a:buSzPct val="197058"/>
              <a:buFont typeface="Arial"/>
              <a:buChar char="•"/>
              <a:tabLst>
                <a:tab pos="297180" algn="l"/>
              </a:tabLst>
            </a:pPr>
            <a:r>
              <a:rPr sz="1700" dirty="0">
                <a:latin typeface="Calibri"/>
                <a:cs typeface="Calibri"/>
              </a:rPr>
              <a:t>Inadequate</a:t>
            </a:r>
            <a:r>
              <a:rPr sz="1700" spc="-70" dirty="0">
                <a:latin typeface="Calibri"/>
                <a:cs typeface="Calibri"/>
              </a:rPr>
              <a:t> </a:t>
            </a:r>
            <a:r>
              <a:rPr sz="1700" spc="-10" dirty="0">
                <a:latin typeface="Calibri"/>
                <a:cs typeface="Calibri"/>
              </a:rPr>
              <a:t>flooring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76550" y="1866900"/>
            <a:ext cx="152400" cy="19050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76550" y="2286000"/>
            <a:ext cx="152400" cy="19050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76550" y="2628900"/>
            <a:ext cx="152400" cy="19050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86075" y="3028950"/>
            <a:ext cx="152400" cy="190500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76550" y="3429000"/>
            <a:ext cx="152400" cy="190500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6935469" y="523874"/>
            <a:ext cx="2752725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000" b="1" spc="-210" dirty="0">
                <a:latin typeface="Arial"/>
                <a:cs typeface="Arial"/>
              </a:rPr>
              <a:t>91,7%</a:t>
            </a:r>
            <a:r>
              <a:rPr sz="3000" b="1" spc="-110" dirty="0">
                <a:latin typeface="Arial"/>
                <a:cs typeface="Arial"/>
              </a:rPr>
              <a:t> </a:t>
            </a:r>
            <a:r>
              <a:rPr sz="2400" spc="-75" dirty="0">
                <a:latin typeface="Arial"/>
                <a:cs typeface="Arial"/>
              </a:rPr>
              <a:t>are</a:t>
            </a:r>
            <a:r>
              <a:rPr sz="2400" spc="-140" dirty="0">
                <a:latin typeface="Arial"/>
                <a:cs typeface="Arial"/>
              </a:rPr>
              <a:t> </a:t>
            </a:r>
            <a:r>
              <a:rPr sz="2400" b="1" spc="-100" dirty="0">
                <a:latin typeface="Arial"/>
                <a:cs typeface="Arial"/>
              </a:rPr>
              <a:t>HOUSES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935469" y="1439544"/>
            <a:ext cx="4410075" cy="85979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ct val="102200"/>
              </a:lnSpc>
              <a:spcBef>
                <a:spcPts val="25"/>
              </a:spcBef>
            </a:pPr>
            <a:r>
              <a:rPr sz="3000" b="1" spc="-210" dirty="0">
                <a:latin typeface="Arial"/>
                <a:cs typeface="Arial"/>
              </a:rPr>
              <a:t>64,8%</a:t>
            </a:r>
            <a:r>
              <a:rPr sz="3000" b="1" spc="-75" dirty="0">
                <a:latin typeface="Arial"/>
                <a:cs typeface="Arial"/>
              </a:rPr>
              <a:t> </a:t>
            </a:r>
            <a:r>
              <a:rPr sz="2400" b="1" spc="-50" dirty="0">
                <a:latin typeface="Arial"/>
                <a:cs typeface="Arial"/>
              </a:rPr>
              <a:t>OWN</a:t>
            </a:r>
            <a:r>
              <a:rPr sz="2400" b="1" spc="-1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their</a:t>
            </a:r>
            <a:r>
              <a:rPr sz="2400" spc="-17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homes,</a:t>
            </a:r>
            <a:r>
              <a:rPr sz="2400" spc="-19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23,8% </a:t>
            </a:r>
            <a:r>
              <a:rPr sz="2400" spc="-75" dirty="0">
                <a:latin typeface="Arial"/>
                <a:cs typeface="Arial"/>
              </a:rPr>
              <a:t>are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rented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935469" y="2727642"/>
            <a:ext cx="4751705" cy="849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210" dirty="0">
                <a:latin typeface="Arial"/>
                <a:cs typeface="Arial"/>
              </a:rPr>
              <a:t>48,9%</a:t>
            </a:r>
            <a:r>
              <a:rPr sz="3000" b="1" spc="-90" dirty="0">
                <a:latin typeface="Arial"/>
                <a:cs typeface="Arial"/>
              </a:rPr>
              <a:t> </a:t>
            </a:r>
            <a:r>
              <a:rPr sz="2400" spc="-80" dirty="0">
                <a:latin typeface="Arial"/>
                <a:cs typeface="Arial"/>
              </a:rPr>
              <a:t>have</a:t>
            </a:r>
            <a:r>
              <a:rPr sz="2400" spc="-18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monthly</a:t>
            </a:r>
            <a:r>
              <a:rPr sz="2400" spc="-16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family</a:t>
            </a:r>
            <a:r>
              <a:rPr sz="2400" spc="-15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income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Arial"/>
                <a:cs typeface="Arial"/>
              </a:rPr>
              <a:t>up</a:t>
            </a:r>
            <a:r>
              <a:rPr sz="2400" spc="-175" dirty="0">
                <a:latin typeface="Arial"/>
                <a:cs typeface="Arial"/>
              </a:rPr>
              <a:t> </a:t>
            </a:r>
            <a:r>
              <a:rPr sz="2400" spc="70" dirty="0">
                <a:latin typeface="Arial"/>
                <a:cs typeface="Arial"/>
              </a:rPr>
              <a:t>to</a:t>
            </a:r>
            <a:r>
              <a:rPr sz="2400" spc="-150" dirty="0">
                <a:latin typeface="Arial"/>
                <a:cs typeface="Arial"/>
              </a:rPr>
              <a:t> </a:t>
            </a:r>
            <a:r>
              <a:rPr sz="2400" spc="-140" dirty="0">
                <a:latin typeface="Arial"/>
                <a:cs typeface="Arial"/>
              </a:rPr>
              <a:t>US$</a:t>
            </a:r>
            <a:r>
              <a:rPr sz="2400" spc="-185" dirty="0">
                <a:latin typeface="Arial"/>
                <a:cs typeface="Arial"/>
              </a:rPr>
              <a:t> </a:t>
            </a:r>
            <a:r>
              <a:rPr sz="2400" spc="-45" dirty="0">
                <a:latin typeface="Arial"/>
                <a:cs typeface="Arial"/>
              </a:rPr>
              <a:t>492</a:t>
            </a:r>
            <a:r>
              <a:rPr sz="2400" spc="-195" dirty="0">
                <a:latin typeface="Arial"/>
                <a:cs typeface="Arial"/>
              </a:rPr>
              <a:t> </a:t>
            </a:r>
            <a:r>
              <a:rPr sz="2400" spc="-60" dirty="0">
                <a:latin typeface="Arial"/>
                <a:cs typeface="Arial"/>
              </a:rPr>
              <a:t>(2</a:t>
            </a:r>
            <a:r>
              <a:rPr sz="2400" spc="-18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minimum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wages)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935469" y="4005198"/>
            <a:ext cx="4032885" cy="8502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000" b="1" spc="-210" dirty="0">
                <a:latin typeface="Arial"/>
                <a:cs typeface="Arial"/>
              </a:rPr>
              <a:t>54,5%</a:t>
            </a:r>
            <a:r>
              <a:rPr sz="3000" b="1" spc="-135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are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b="1" spc="-75" dirty="0">
                <a:latin typeface="Arial"/>
                <a:cs typeface="Arial"/>
              </a:rPr>
              <a:t>WOMEN-</a:t>
            </a:r>
            <a:r>
              <a:rPr sz="2400" b="1" spc="-95" dirty="0">
                <a:latin typeface="Arial"/>
                <a:cs typeface="Arial"/>
              </a:rPr>
              <a:t>HEADED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latin typeface="Arial"/>
                <a:cs typeface="Arial"/>
              </a:rPr>
              <a:t>households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935469" y="5293359"/>
            <a:ext cx="4707255" cy="849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254" dirty="0">
                <a:latin typeface="Arial"/>
                <a:cs typeface="Arial"/>
              </a:rPr>
              <a:t>61%</a:t>
            </a:r>
            <a:r>
              <a:rPr sz="3000" b="1" spc="-1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sz="2400" spc="-180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head</a:t>
            </a:r>
            <a:r>
              <a:rPr sz="2400" spc="-18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-16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household</a:t>
            </a:r>
            <a:r>
              <a:rPr sz="2400" spc="-19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is</a:t>
            </a:r>
            <a:r>
              <a:rPr sz="2400" spc="-155" dirty="0">
                <a:latin typeface="Arial"/>
                <a:cs typeface="Arial"/>
              </a:rPr>
              <a:t> </a:t>
            </a:r>
            <a:r>
              <a:rPr sz="2400" spc="-50" dirty="0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b="1" spc="-215" dirty="0">
                <a:latin typeface="Arial"/>
                <a:cs typeface="Arial"/>
              </a:rPr>
              <a:t>BLACK</a:t>
            </a:r>
            <a:r>
              <a:rPr sz="2400" b="1" spc="-18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person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38784" y="1239519"/>
            <a:ext cx="1041400" cy="4038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450" dirty="0">
                <a:latin typeface="Calibri"/>
                <a:cs typeface="Calibri"/>
              </a:rPr>
              <a:t>in</a:t>
            </a:r>
            <a:r>
              <a:rPr sz="2450" spc="50" dirty="0">
                <a:latin typeface="Calibri"/>
                <a:cs typeface="Calibri"/>
              </a:rPr>
              <a:t> </a:t>
            </a:r>
            <a:r>
              <a:rPr sz="2450" spc="-10" dirty="0">
                <a:latin typeface="Calibri"/>
                <a:cs typeface="Calibri"/>
              </a:rPr>
              <a:t>Brazil</a:t>
            </a:r>
            <a:endParaRPr sz="2450">
              <a:latin typeface="Calibri"/>
              <a:cs typeface="Calibri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438784" y="760094"/>
            <a:ext cx="499110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50" dirty="0"/>
              <a:t>Structural</a:t>
            </a:r>
            <a:r>
              <a:rPr spc="-105" dirty="0"/>
              <a:t> </a:t>
            </a:r>
            <a:r>
              <a:rPr spc="-290" dirty="0"/>
              <a:t>inadequacies</a:t>
            </a: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428625" y="4476750"/>
          <a:ext cx="5543550" cy="1019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6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19175">
                <a:tc>
                  <a:txBody>
                    <a:bodyPr/>
                    <a:lstStyle/>
                    <a:p>
                      <a:pPr marL="389890">
                        <a:lnSpc>
                          <a:spcPct val="100000"/>
                        </a:lnSpc>
                        <a:spcBef>
                          <a:spcPts val="2225"/>
                        </a:spcBef>
                      </a:pPr>
                      <a:r>
                        <a:rPr sz="3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23%</a:t>
                      </a:r>
                      <a:endParaRPr sz="3000">
                        <a:latin typeface="Arial"/>
                        <a:cs typeface="Arial"/>
                      </a:endParaRPr>
                    </a:p>
                  </a:txBody>
                  <a:tcPr marL="0" marR="0" marT="282575" marB="0">
                    <a:solidFill>
                      <a:srgbClr val="3A8221"/>
                    </a:solidFill>
                  </a:tcPr>
                </a:tc>
                <a:tc>
                  <a:txBody>
                    <a:bodyPr/>
                    <a:lstStyle/>
                    <a:p>
                      <a:pPr marL="405130">
                        <a:lnSpc>
                          <a:spcPct val="100000"/>
                        </a:lnSpc>
                        <a:spcBef>
                          <a:spcPts val="2280"/>
                        </a:spcBef>
                      </a:pPr>
                      <a:r>
                        <a:rPr sz="3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26%</a:t>
                      </a:r>
                      <a:endParaRPr sz="3000">
                        <a:latin typeface="Arial"/>
                        <a:cs typeface="Arial"/>
                      </a:endParaRPr>
                    </a:p>
                  </a:txBody>
                  <a:tcPr marL="0" marR="0" marT="289560" marB="0">
                    <a:solidFill>
                      <a:srgbClr val="479C2A"/>
                    </a:solidFill>
                  </a:tcPr>
                </a:tc>
                <a:tc>
                  <a:txBody>
                    <a:bodyPr/>
                    <a:lstStyle/>
                    <a:p>
                      <a:pPr marL="176530">
                        <a:lnSpc>
                          <a:spcPct val="100000"/>
                        </a:lnSpc>
                        <a:spcBef>
                          <a:spcPts val="2240"/>
                        </a:spcBef>
                      </a:pPr>
                      <a:r>
                        <a:rPr sz="3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18%</a:t>
                      </a:r>
                      <a:endParaRPr sz="3000">
                        <a:latin typeface="Arial"/>
                        <a:cs typeface="Arial"/>
                      </a:endParaRPr>
                    </a:p>
                  </a:txBody>
                  <a:tcPr marL="0" marR="0" marT="284480" marB="0">
                    <a:solidFill>
                      <a:srgbClr val="7CB76F"/>
                    </a:solidFill>
                  </a:tcPr>
                </a:tc>
                <a:tc>
                  <a:txBody>
                    <a:bodyPr/>
                    <a:lstStyle/>
                    <a:p>
                      <a:pPr marL="587375">
                        <a:lnSpc>
                          <a:spcPct val="100000"/>
                        </a:lnSpc>
                        <a:spcBef>
                          <a:spcPts val="2225"/>
                        </a:spcBef>
                      </a:pPr>
                      <a:r>
                        <a:rPr sz="3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33%</a:t>
                      </a:r>
                      <a:endParaRPr sz="3000">
                        <a:latin typeface="Arial"/>
                        <a:cs typeface="Arial"/>
                      </a:endParaRPr>
                    </a:p>
                  </a:txBody>
                  <a:tcPr marL="0" marR="0" marT="282575" marB="0">
                    <a:solidFill>
                      <a:srgbClr val="B5D2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object 20"/>
          <p:cNvSpPr txBox="1"/>
          <p:nvPr/>
        </p:nvSpPr>
        <p:spPr>
          <a:xfrm>
            <a:off x="507047" y="5543867"/>
            <a:ext cx="1096645" cy="3594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1300"/>
              </a:lnSpc>
              <a:spcBef>
                <a:spcPts val="125"/>
              </a:spcBef>
            </a:pPr>
            <a:r>
              <a:rPr sz="1100" b="1" spc="-40" dirty="0">
                <a:latin typeface="Arial"/>
                <a:cs typeface="Arial"/>
              </a:rPr>
              <a:t>Up</a:t>
            </a:r>
            <a:r>
              <a:rPr sz="1100" b="1" spc="-60" dirty="0">
                <a:latin typeface="Arial"/>
                <a:cs typeface="Arial"/>
              </a:rPr>
              <a:t> </a:t>
            </a:r>
            <a:r>
              <a:rPr sz="1100" b="1" spc="-20" dirty="0">
                <a:latin typeface="Arial"/>
                <a:cs typeface="Arial"/>
              </a:rPr>
              <a:t>to</a:t>
            </a:r>
            <a:r>
              <a:rPr sz="1100" b="1" spc="-125" dirty="0">
                <a:latin typeface="Arial"/>
                <a:cs typeface="Arial"/>
              </a:rPr>
              <a:t> </a:t>
            </a:r>
            <a:r>
              <a:rPr sz="1100" b="1" spc="-20" dirty="0">
                <a:latin typeface="Arial"/>
                <a:cs typeface="Arial"/>
              </a:rPr>
              <a:t>1</a:t>
            </a:r>
            <a:r>
              <a:rPr sz="1100" b="1" spc="-75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Minimum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ts val="1300"/>
              </a:lnSpc>
            </a:pPr>
            <a:r>
              <a:rPr sz="1100" b="1" spc="-20" dirty="0">
                <a:latin typeface="Arial"/>
                <a:cs typeface="Arial"/>
              </a:rPr>
              <a:t>Wage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772285" y="5527357"/>
            <a:ext cx="1093470" cy="3594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1295"/>
              </a:lnSpc>
              <a:spcBef>
                <a:spcPts val="125"/>
              </a:spcBef>
            </a:pPr>
            <a:r>
              <a:rPr sz="1100" b="1" spc="-35" dirty="0">
                <a:latin typeface="Arial"/>
                <a:cs typeface="Arial"/>
              </a:rPr>
              <a:t>From</a:t>
            </a:r>
            <a:r>
              <a:rPr sz="1100" b="1" spc="-70" dirty="0">
                <a:latin typeface="Arial"/>
                <a:cs typeface="Arial"/>
              </a:rPr>
              <a:t> </a:t>
            </a:r>
            <a:r>
              <a:rPr sz="1100" b="1" spc="-20" dirty="0">
                <a:latin typeface="Arial"/>
                <a:cs typeface="Arial"/>
              </a:rPr>
              <a:t>1</a:t>
            </a:r>
            <a:r>
              <a:rPr sz="1100" b="1" spc="-13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to</a:t>
            </a:r>
            <a:r>
              <a:rPr sz="1100" b="1" spc="-90" dirty="0">
                <a:latin typeface="Arial"/>
                <a:cs typeface="Arial"/>
              </a:rPr>
              <a:t> </a:t>
            </a:r>
            <a:r>
              <a:rPr sz="1100" b="1" spc="-50" dirty="0">
                <a:latin typeface="Arial"/>
                <a:cs typeface="Arial"/>
              </a:rPr>
              <a:t>2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ts val="1300"/>
              </a:lnSpc>
            </a:pPr>
            <a:r>
              <a:rPr sz="1100" b="1" spc="-20" dirty="0">
                <a:latin typeface="Arial"/>
                <a:cs typeface="Arial"/>
              </a:rPr>
              <a:t>Minimum</a:t>
            </a:r>
            <a:r>
              <a:rPr sz="1100" b="1" spc="-60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Wages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148329" y="5534025"/>
            <a:ext cx="788670" cy="3594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1295"/>
              </a:lnSpc>
              <a:spcBef>
                <a:spcPts val="125"/>
              </a:spcBef>
            </a:pPr>
            <a:r>
              <a:rPr sz="1100" b="1" spc="-40" dirty="0">
                <a:latin typeface="Arial"/>
                <a:cs typeface="Arial"/>
              </a:rPr>
              <a:t>From</a:t>
            </a:r>
            <a:r>
              <a:rPr sz="1100" b="1" spc="-75" dirty="0">
                <a:latin typeface="Arial"/>
                <a:cs typeface="Arial"/>
              </a:rPr>
              <a:t> </a:t>
            </a:r>
            <a:r>
              <a:rPr sz="1100" b="1" spc="-20" dirty="0">
                <a:latin typeface="Arial"/>
                <a:cs typeface="Arial"/>
              </a:rPr>
              <a:t>2</a:t>
            </a:r>
            <a:r>
              <a:rPr sz="1100" b="1" spc="-13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to</a:t>
            </a:r>
            <a:r>
              <a:rPr sz="1100" b="1" spc="-95" dirty="0">
                <a:latin typeface="Arial"/>
                <a:cs typeface="Arial"/>
              </a:rPr>
              <a:t> </a:t>
            </a:r>
            <a:r>
              <a:rPr sz="1100" b="1" spc="-50" dirty="0">
                <a:latin typeface="Arial"/>
                <a:cs typeface="Arial"/>
              </a:rPr>
              <a:t>3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ts val="1300"/>
              </a:lnSpc>
            </a:pPr>
            <a:r>
              <a:rPr sz="1100" b="1" spc="-25" dirty="0">
                <a:latin typeface="Arial"/>
                <a:cs typeface="Arial"/>
              </a:rPr>
              <a:t>Minimum</a:t>
            </a:r>
            <a:r>
              <a:rPr sz="1100" b="1" spc="-50" dirty="0">
                <a:latin typeface="Arial"/>
                <a:cs typeface="Arial"/>
              </a:rPr>
              <a:t> W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167251" y="5542915"/>
            <a:ext cx="1153160" cy="36004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1280"/>
              </a:lnSpc>
              <a:spcBef>
                <a:spcPts val="200"/>
              </a:spcBef>
            </a:pPr>
            <a:r>
              <a:rPr sz="1100" b="1" spc="-70" dirty="0">
                <a:latin typeface="Arial"/>
                <a:cs typeface="Arial"/>
              </a:rPr>
              <a:t>Above</a:t>
            </a:r>
            <a:r>
              <a:rPr sz="1100" b="1" spc="-5" dirty="0">
                <a:latin typeface="Arial"/>
                <a:cs typeface="Arial"/>
              </a:rPr>
              <a:t> </a:t>
            </a:r>
            <a:r>
              <a:rPr sz="1100" b="1" spc="-20" dirty="0">
                <a:latin typeface="Arial"/>
                <a:cs typeface="Arial"/>
              </a:rPr>
              <a:t>3</a:t>
            </a:r>
            <a:r>
              <a:rPr sz="1100" b="1" spc="-140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Minimum Wages</a:t>
            </a:r>
            <a:endParaRPr sz="11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8270" y="6418262"/>
            <a:ext cx="7507605" cy="3270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b="1" spc="-10" dirty="0">
                <a:latin typeface="Arial"/>
                <a:cs typeface="Arial"/>
              </a:rPr>
              <a:t>Source:</a:t>
            </a:r>
            <a:r>
              <a:rPr sz="950" b="1" spc="3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Basic</a:t>
            </a:r>
            <a:r>
              <a:rPr sz="950" spc="6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data:</a:t>
            </a:r>
            <a:r>
              <a:rPr sz="950" spc="-2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Brazilian</a:t>
            </a:r>
            <a:r>
              <a:rPr sz="950" spc="2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Institute</a:t>
            </a:r>
            <a:r>
              <a:rPr sz="950" spc="-4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of</a:t>
            </a:r>
            <a:r>
              <a:rPr sz="950" spc="-5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Geography</a:t>
            </a:r>
            <a:r>
              <a:rPr sz="950" spc="5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and</a:t>
            </a:r>
            <a:r>
              <a:rPr sz="950" spc="12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Statistics</a:t>
            </a:r>
            <a:r>
              <a:rPr sz="950" spc="10" dirty="0">
                <a:latin typeface="Arial"/>
                <a:cs typeface="Arial"/>
              </a:rPr>
              <a:t> </a:t>
            </a:r>
            <a:r>
              <a:rPr sz="950" spc="-35" dirty="0">
                <a:latin typeface="Arial"/>
                <a:cs typeface="Arial"/>
              </a:rPr>
              <a:t>(IBGE),</a:t>
            </a:r>
            <a:r>
              <a:rPr sz="950" spc="7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Continuous</a:t>
            </a:r>
            <a:r>
              <a:rPr sz="950" spc="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National</a:t>
            </a:r>
            <a:r>
              <a:rPr sz="950" spc="1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Household</a:t>
            </a:r>
            <a:r>
              <a:rPr sz="950" spc="1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Sample</a:t>
            </a:r>
            <a:r>
              <a:rPr sz="950" spc="60" dirty="0">
                <a:latin typeface="Arial"/>
                <a:cs typeface="Arial"/>
              </a:rPr>
              <a:t> </a:t>
            </a:r>
            <a:r>
              <a:rPr sz="950" spc="-25" dirty="0">
                <a:latin typeface="Arial"/>
                <a:cs typeface="Arial"/>
              </a:rPr>
              <a:t>Survey</a:t>
            </a:r>
            <a:r>
              <a:rPr sz="950" spc="55" dirty="0">
                <a:latin typeface="Arial"/>
                <a:cs typeface="Arial"/>
              </a:rPr>
              <a:t> </a:t>
            </a:r>
            <a:r>
              <a:rPr sz="950" spc="-35" dirty="0">
                <a:latin typeface="Arial"/>
                <a:cs typeface="Arial"/>
              </a:rPr>
              <a:t>(</a:t>
            </a:r>
            <a:r>
              <a:rPr sz="950" spc="-140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PnadC)</a:t>
            </a:r>
            <a:r>
              <a:rPr sz="950" spc="1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-</a:t>
            </a:r>
            <a:r>
              <a:rPr sz="950" spc="20" dirty="0">
                <a:latin typeface="Arial"/>
                <a:cs typeface="Arial"/>
              </a:rPr>
              <a:t> </a:t>
            </a:r>
            <a:r>
              <a:rPr sz="950" spc="-20" dirty="0">
                <a:latin typeface="Arial"/>
                <a:cs typeface="Arial"/>
              </a:rPr>
              <a:t>2022</a:t>
            </a: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z="950" b="1" dirty="0">
                <a:latin typeface="Arial"/>
                <a:cs typeface="Arial"/>
              </a:rPr>
              <a:t>Calculated</a:t>
            </a:r>
            <a:r>
              <a:rPr sz="950" b="1" spc="6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by</a:t>
            </a:r>
            <a:r>
              <a:rPr sz="950" spc="-4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the</a:t>
            </a:r>
            <a:r>
              <a:rPr sz="950" spc="70" dirty="0">
                <a:latin typeface="Arial"/>
                <a:cs typeface="Arial"/>
              </a:rPr>
              <a:t> </a:t>
            </a:r>
            <a:r>
              <a:rPr sz="950" spc="-50" dirty="0">
                <a:latin typeface="Arial"/>
                <a:cs typeface="Arial"/>
              </a:rPr>
              <a:t>João</a:t>
            </a:r>
            <a:r>
              <a:rPr sz="950" spc="3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Pinheiro</a:t>
            </a:r>
            <a:r>
              <a:rPr sz="950" spc="3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Foundation</a:t>
            </a:r>
            <a:r>
              <a:rPr sz="950" spc="35" dirty="0">
                <a:latin typeface="Arial"/>
                <a:cs typeface="Arial"/>
              </a:rPr>
              <a:t> </a:t>
            </a:r>
            <a:r>
              <a:rPr sz="950" spc="-20" dirty="0">
                <a:latin typeface="Arial"/>
                <a:cs typeface="Arial"/>
              </a:rPr>
              <a:t>(FJP)</a:t>
            </a:r>
            <a:endParaRPr sz="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15275" y="1483931"/>
            <a:ext cx="1128395" cy="297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065"/>
              </a:lnSpc>
              <a:spcBef>
                <a:spcPts val="100"/>
              </a:spcBef>
            </a:pPr>
            <a:r>
              <a:rPr sz="900" spc="-20" dirty="0">
                <a:latin typeface="Arial"/>
                <a:cs typeface="Arial"/>
              </a:rPr>
              <a:t>Individual </a:t>
            </a:r>
            <a:r>
              <a:rPr sz="900" spc="-10" dirty="0">
                <a:latin typeface="Arial"/>
                <a:cs typeface="Arial"/>
              </a:rPr>
              <a:t>credit</a:t>
            </a:r>
            <a:r>
              <a:rPr sz="900" spc="-7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for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65"/>
              </a:lnSpc>
            </a:pPr>
            <a:r>
              <a:rPr sz="900" dirty="0">
                <a:latin typeface="Arial"/>
                <a:cs typeface="Arial"/>
              </a:rPr>
              <a:t>construction</a:t>
            </a:r>
            <a:r>
              <a:rPr sz="900" spc="-1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materials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15275" y="1751012"/>
            <a:ext cx="483234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latin typeface="Arial"/>
                <a:cs typeface="Arial"/>
              </a:rPr>
              <a:t>and</a:t>
            </a:r>
            <a:r>
              <a:rPr sz="900" spc="-8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labor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59635" y="2758503"/>
            <a:ext cx="605790" cy="42989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>
              <a:lnSpc>
                <a:spcPts val="1050"/>
              </a:lnSpc>
              <a:spcBef>
                <a:spcPts val="160"/>
              </a:spcBef>
            </a:pPr>
            <a:r>
              <a:rPr sz="900" spc="-20" dirty="0">
                <a:latin typeface="Arial"/>
                <a:cs typeface="Arial"/>
              </a:rPr>
              <a:t>Component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1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Slum </a:t>
            </a:r>
            <a:r>
              <a:rPr sz="900" spc="-10" dirty="0">
                <a:latin typeface="Arial"/>
                <a:cs typeface="Arial"/>
              </a:rPr>
              <a:t>Upgrading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14350" y="3533838"/>
            <a:ext cx="11248390" cy="243204"/>
            <a:chOff x="514350" y="3533838"/>
            <a:chExt cx="11248390" cy="243204"/>
          </a:xfrm>
        </p:grpSpPr>
        <p:sp>
          <p:nvSpPr>
            <p:cNvPr id="6" name="object 6"/>
            <p:cNvSpPr/>
            <p:nvPr/>
          </p:nvSpPr>
          <p:spPr>
            <a:xfrm>
              <a:off x="514350" y="3562350"/>
              <a:ext cx="11248390" cy="171450"/>
            </a:xfrm>
            <a:custGeom>
              <a:avLst/>
              <a:gdLst/>
              <a:ahLst/>
              <a:cxnLst/>
              <a:rect l="l" t="t" r="r" b="b"/>
              <a:pathLst>
                <a:path w="11248390" h="171450">
                  <a:moveTo>
                    <a:pt x="11076686" y="85725"/>
                  </a:moveTo>
                  <a:lnTo>
                    <a:pt x="10962386" y="171450"/>
                  </a:lnTo>
                  <a:lnTo>
                    <a:pt x="11152886" y="114300"/>
                  </a:lnTo>
                  <a:lnTo>
                    <a:pt x="11076686" y="114300"/>
                  </a:lnTo>
                  <a:lnTo>
                    <a:pt x="11076686" y="85725"/>
                  </a:lnTo>
                  <a:close/>
                </a:path>
                <a:path w="11248390" h="171450">
                  <a:moveTo>
                    <a:pt x="11038586" y="57150"/>
                  </a:moveTo>
                  <a:lnTo>
                    <a:pt x="0" y="57150"/>
                  </a:lnTo>
                  <a:lnTo>
                    <a:pt x="0" y="114300"/>
                  </a:lnTo>
                  <a:lnTo>
                    <a:pt x="11038586" y="114300"/>
                  </a:lnTo>
                  <a:lnTo>
                    <a:pt x="11076686" y="85725"/>
                  </a:lnTo>
                  <a:lnTo>
                    <a:pt x="11038586" y="57150"/>
                  </a:lnTo>
                  <a:close/>
                </a:path>
                <a:path w="11248390" h="171450">
                  <a:moveTo>
                    <a:pt x="11152886" y="57150"/>
                  </a:moveTo>
                  <a:lnTo>
                    <a:pt x="11076686" y="57150"/>
                  </a:lnTo>
                  <a:lnTo>
                    <a:pt x="11076686" y="114300"/>
                  </a:lnTo>
                  <a:lnTo>
                    <a:pt x="11152886" y="114300"/>
                  </a:lnTo>
                  <a:lnTo>
                    <a:pt x="11248136" y="85725"/>
                  </a:lnTo>
                  <a:lnTo>
                    <a:pt x="11152886" y="57150"/>
                  </a:lnTo>
                  <a:close/>
                </a:path>
                <a:path w="11248390" h="171450">
                  <a:moveTo>
                    <a:pt x="10962386" y="0"/>
                  </a:moveTo>
                  <a:lnTo>
                    <a:pt x="11076686" y="85725"/>
                  </a:lnTo>
                  <a:lnTo>
                    <a:pt x="11076686" y="57150"/>
                  </a:lnTo>
                  <a:lnTo>
                    <a:pt x="11152886" y="57150"/>
                  </a:lnTo>
                  <a:lnTo>
                    <a:pt x="10962386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643376" y="3548126"/>
              <a:ext cx="3876675" cy="214629"/>
            </a:xfrm>
            <a:custGeom>
              <a:avLst/>
              <a:gdLst/>
              <a:ahLst/>
              <a:cxnLst/>
              <a:rect l="l" t="t" r="r" b="b"/>
              <a:pathLst>
                <a:path w="3876675" h="214629">
                  <a:moveTo>
                    <a:pt x="3876675" y="0"/>
                  </a:moveTo>
                  <a:lnTo>
                    <a:pt x="3876675" y="214375"/>
                  </a:lnTo>
                </a:path>
                <a:path w="3876675" h="214629">
                  <a:moveTo>
                    <a:pt x="0" y="0"/>
                  </a:moveTo>
                  <a:lnTo>
                    <a:pt x="0" y="214375"/>
                  </a:lnTo>
                </a:path>
              </a:pathLst>
            </a:custGeom>
            <a:ln w="285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3489325" y="3364547"/>
            <a:ext cx="292100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b="1" spc="-20" dirty="0">
                <a:solidFill>
                  <a:srgbClr val="252525"/>
                </a:solidFill>
                <a:latin typeface="Arial"/>
                <a:cs typeface="Arial"/>
              </a:rPr>
              <a:t>2005</a:t>
            </a:r>
            <a:endParaRPr sz="9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562850" y="4095750"/>
            <a:ext cx="885825" cy="409575"/>
          </a:xfrm>
          <a:prstGeom prst="rect">
            <a:avLst/>
          </a:prstGeom>
          <a:solidFill>
            <a:srgbClr val="00893D"/>
          </a:solidFill>
        </p:spPr>
        <p:txBody>
          <a:bodyPr vert="horz" wrap="square" lIns="0" tIns="10795" rIns="0" bIns="0" rtlCol="0">
            <a:spAutoFit/>
          </a:bodyPr>
          <a:lstStyle/>
          <a:p>
            <a:pPr marL="59055">
              <a:lnSpc>
                <a:spcPts val="1430"/>
              </a:lnSpc>
              <a:spcBef>
                <a:spcPts val="85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CARTÃO</a:t>
            </a:r>
            <a:endParaRPr sz="1200">
              <a:latin typeface="Arial"/>
              <a:cs typeface="Arial"/>
            </a:endParaRPr>
          </a:p>
          <a:p>
            <a:pPr marL="59055">
              <a:lnSpc>
                <a:spcPts val="1435"/>
              </a:lnSpc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REFORMA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138426" y="3548126"/>
            <a:ext cx="0" cy="214629"/>
          </a:xfrm>
          <a:custGeom>
            <a:avLst/>
            <a:gdLst/>
            <a:ahLst/>
            <a:cxnLst/>
            <a:rect l="l" t="t" r="r" b="b"/>
            <a:pathLst>
              <a:path h="214629">
                <a:moveTo>
                  <a:pt x="0" y="0"/>
                </a:moveTo>
                <a:lnTo>
                  <a:pt x="0" y="214375"/>
                </a:lnTo>
              </a:path>
            </a:pathLst>
          </a:custGeom>
          <a:ln w="285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034920" y="3364547"/>
            <a:ext cx="292100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b="1" spc="-20" dirty="0">
                <a:solidFill>
                  <a:srgbClr val="252525"/>
                </a:solidFill>
                <a:latin typeface="Arial"/>
                <a:cs typeface="Arial"/>
              </a:rPr>
              <a:t>2001</a:t>
            </a:r>
            <a:endParaRPr sz="95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729226" y="3548126"/>
            <a:ext cx="361950" cy="214629"/>
          </a:xfrm>
          <a:custGeom>
            <a:avLst/>
            <a:gdLst/>
            <a:ahLst/>
            <a:cxnLst/>
            <a:rect l="l" t="t" r="r" b="b"/>
            <a:pathLst>
              <a:path w="361950" h="214629">
                <a:moveTo>
                  <a:pt x="361950" y="0"/>
                </a:moveTo>
                <a:lnTo>
                  <a:pt x="361950" y="214375"/>
                </a:lnTo>
              </a:path>
              <a:path w="361950" h="214629">
                <a:moveTo>
                  <a:pt x="0" y="0"/>
                </a:moveTo>
                <a:lnTo>
                  <a:pt x="0" y="214375"/>
                </a:lnTo>
              </a:path>
            </a:pathLst>
          </a:custGeom>
          <a:ln w="285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662426" y="2490851"/>
            <a:ext cx="0" cy="861060"/>
          </a:xfrm>
          <a:custGeom>
            <a:avLst/>
            <a:gdLst/>
            <a:ahLst/>
            <a:cxnLst/>
            <a:rect l="l" t="t" r="r" b="b"/>
            <a:pathLst>
              <a:path h="861060">
                <a:moveTo>
                  <a:pt x="0" y="860678"/>
                </a:moveTo>
                <a:lnTo>
                  <a:pt x="0" y="0"/>
                </a:lnTo>
              </a:path>
            </a:pathLst>
          </a:custGeom>
          <a:ln w="12700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124450" y="4152900"/>
            <a:ext cx="1847850" cy="228600"/>
          </a:xfrm>
          <a:prstGeom prst="rect">
            <a:avLst/>
          </a:prstGeom>
          <a:solidFill>
            <a:srgbClr val="00893D"/>
          </a:solidFill>
        </p:spPr>
        <p:txBody>
          <a:bodyPr vert="horz" wrap="square" lIns="0" tIns="10160" rIns="0" bIns="0" rtlCol="0">
            <a:spAutoFit/>
          </a:bodyPr>
          <a:lstStyle/>
          <a:p>
            <a:pPr marL="55244">
              <a:lnSpc>
                <a:spcPct val="100000"/>
              </a:lnSpc>
              <a:spcBef>
                <a:spcPts val="80"/>
              </a:spcBef>
            </a:pPr>
            <a:r>
              <a:rPr sz="1200" b="1" spc="-50" dirty="0">
                <a:solidFill>
                  <a:srgbClr val="FFFFFF"/>
                </a:solidFill>
                <a:latin typeface="Arial"/>
                <a:cs typeface="Arial"/>
              </a:rPr>
              <a:t>MINHA</a:t>
            </a:r>
            <a:r>
              <a:rPr sz="12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10" dirty="0">
                <a:solidFill>
                  <a:srgbClr val="FFFFFF"/>
                </a:solidFill>
                <a:latin typeface="Arial"/>
                <a:cs typeface="Arial"/>
              </a:rPr>
              <a:t>CASA</a:t>
            </a:r>
            <a:r>
              <a:rPr sz="12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MINHA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4324413" y="3533838"/>
            <a:ext cx="4543425" cy="2124710"/>
            <a:chOff x="4324413" y="3533838"/>
            <a:chExt cx="4543425" cy="2124710"/>
          </a:xfrm>
        </p:grpSpPr>
        <p:sp>
          <p:nvSpPr>
            <p:cNvPr id="16" name="object 16"/>
            <p:cNvSpPr/>
            <p:nvPr/>
          </p:nvSpPr>
          <p:spPr>
            <a:xfrm>
              <a:off x="5091176" y="3662426"/>
              <a:ext cx="2428875" cy="904875"/>
            </a:xfrm>
            <a:custGeom>
              <a:avLst/>
              <a:gdLst/>
              <a:ahLst/>
              <a:cxnLst/>
              <a:rect l="l" t="t" r="r" b="b"/>
              <a:pathLst>
                <a:path w="2428875" h="904875">
                  <a:moveTo>
                    <a:pt x="2428875" y="57150"/>
                  </a:moveTo>
                  <a:lnTo>
                    <a:pt x="2428875" y="850646"/>
                  </a:lnTo>
                </a:path>
                <a:path w="2428875" h="904875">
                  <a:moveTo>
                    <a:pt x="0" y="0"/>
                  </a:moveTo>
                  <a:lnTo>
                    <a:pt x="0" y="904494"/>
                  </a:lnTo>
                </a:path>
              </a:pathLst>
            </a:custGeom>
            <a:ln w="12700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8510651" y="3548126"/>
              <a:ext cx="0" cy="214629"/>
            </a:xfrm>
            <a:custGeom>
              <a:avLst/>
              <a:gdLst/>
              <a:ahLst/>
              <a:cxnLst/>
              <a:rect l="l" t="t" r="r" b="b"/>
              <a:pathLst>
                <a:path h="214629">
                  <a:moveTo>
                    <a:pt x="0" y="0"/>
                  </a:moveTo>
                  <a:lnTo>
                    <a:pt x="0" y="214375"/>
                  </a:lnTo>
                </a:path>
              </a:pathLst>
            </a:custGeom>
            <a:ln w="285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501126" y="3595624"/>
              <a:ext cx="0" cy="2056764"/>
            </a:xfrm>
            <a:custGeom>
              <a:avLst/>
              <a:gdLst/>
              <a:ahLst/>
              <a:cxnLst/>
              <a:rect l="l" t="t" r="r" b="b"/>
              <a:pathLst>
                <a:path h="2056764">
                  <a:moveTo>
                    <a:pt x="0" y="205656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338701" y="3548126"/>
              <a:ext cx="4514850" cy="214629"/>
            </a:xfrm>
            <a:custGeom>
              <a:avLst/>
              <a:gdLst/>
              <a:ahLst/>
              <a:cxnLst/>
              <a:rect l="l" t="t" r="r" b="b"/>
              <a:pathLst>
                <a:path w="4514850" h="214629">
                  <a:moveTo>
                    <a:pt x="4514850" y="0"/>
                  </a:moveTo>
                  <a:lnTo>
                    <a:pt x="4514850" y="214375"/>
                  </a:lnTo>
                </a:path>
                <a:path w="4514850" h="214629">
                  <a:moveTo>
                    <a:pt x="0" y="0"/>
                  </a:moveTo>
                  <a:lnTo>
                    <a:pt x="0" y="214375"/>
                  </a:lnTo>
                </a:path>
              </a:pathLst>
            </a:custGeom>
            <a:ln w="285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2138426" y="2500248"/>
            <a:ext cx="0" cy="828040"/>
          </a:xfrm>
          <a:custGeom>
            <a:avLst/>
            <a:gdLst/>
            <a:ahLst/>
            <a:cxnLst/>
            <a:rect l="l" t="t" r="r" b="b"/>
            <a:pathLst>
              <a:path h="828039">
                <a:moveTo>
                  <a:pt x="0" y="827913"/>
                </a:moveTo>
                <a:lnTo>
                  <a:pt x="0" y="0"/>
                </a:lnTo>
              </a:path>
            </a:pathLst>
          </a:custGeom>
          <a:ln w="12700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2190750" y="4038600"/>
            <a:ext cx="1638300" cy="361950"/>
          </a:xfrm>
          <a:prstGeom prst="rect">
            <a:avLst/>
          </a:prstGeom>
          <a:solidFill>
            <a:srgbClr val="404040"/>
          </a:solidFill>
        </p:spPr>
        <p:txBody>
          <a:bodyPr vert="horz" wrap="square" lIns="0" tIns="20320" rIns="0" bIns="0" rtlCol="0">
            <a:spAutoFit/>
          </a:bodyPr>
          <a:lstStyle/>
          <a:p>
            <a:pPr marL="48260">
              <a:lnSpc>
                <a:spcPts val="1395"/>
              </a:lnSpc>
              <a:spcBef>
                <a:spcPts val="160"/>
              </a:spcBef>
            </a:pPr>
            <a:r>
              <a:rPr sz="1200" b="1" spc="-180" dirty="0">
                <a:solidFill>
                  <a:srgbClr val="FFFFFF"/>
                </a:solidFill>
                <a:latin typeface="Arial"/>
                <a:cs typeface="Arial"/>
              </a:rPr>
              <a:t>ESTATUTO</a:t>
            </a:r>
            <a:r>
              <a:rPr sz="12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40" dirty="0">
                <a:solidFill>
                  <a:srgbClr val="FFFFFF"/>
                </a:solidFill>
                <a:latin typeface="Arial"/>
                <a:cs typeface="Arial"/>
              </a:rPr>
              <a:t>DA</a:t>
            </a:r>
            <a:r>
              <a:rPr sz="12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CIDADE</a:t>
            </a:r>
            <a:endParaRPr sz="1200">
              <a:latin typeface="Arial"/>
              <a:cs typeface="Arial"/>
            </a:endParaRPr>
          </a:p>
          <a:p>
            <a:pPr marL="48260">
              <a:lnSpc>
                <a:spcPts val="1295"/>
              </a:lnSpc>
            </a:pPr>
            <a:r>
              <a:rPr sz="1200" b="1" spc="-75" dirty="0">
                <a:solidFill>
                  <a:srgbClr val="FFFFFF"/>
                </a:solidFill>
                <a:latin typeface="Arial"/>
                <a:cs typeface="Arial"/>
              </a:rPr>
              <a:t>Lei</a:t>
            </a: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10.257/2001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553450" y="5276850"/>
            <a:ext cx="1447800" cy="409575"/>
          </a:xfrm>
          <a:prstGeom prst="rect">
            <a:avLst/>
          </a:prstGeom>
          <a:solidFill>
            <a:srgbClr val="00893D"/>
          </a:solidFill>
        </p:spPr>
        <p:txBody>
          <a:bodyPr vert="horz" wrap="square" lIns="0" tIns="17145" rIns="0" bIns="0" rtlCol="0">
            <a:spAutoFit/>
          </a:bodyPr>
          <a:lstStyle/>
          <a:p>
            <a:pPr marL="55244" marR="229235">
              <a:lnSpc>
                <a:spcPts val="1430"/>
              </a:lnSpc>
              <a:spcBef>
                <a:spcPts val="135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PROGRAMA </a:t>
            </a:r>
            <a:r>
              <a:rPr sz="1200" b="1" spc="-80" dirty="0">
                <a:solidFill>
                  <a:srgbClr val="FFFFFF"/>
                </a:solidFill>
                <a:latin typeface="Arial"/>
                <a:cs typeface="Arial"/>
              </a:rPr>
              <a:t>MORADIA</a:t>
            </a:r>
            <a:r>
              <a:rPr sz="1200" b="1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45" dirty="0">
                <a:solidFill>
                  <a:srgbClr val="FFFFFF"/>
                </a:solidFill>
                <a:latin typeface="Arial"/>
                <a:cs typeface="Arial"/>
              </a:rPr>
              <a:t>DIGNA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553450" y="4495800"/>
            <a:ext cx="1447800" cy="228600"/>
          </a:xfrm>
          <a:prstGeom prst="rect">
            <a:avLst/>
          </a:prstGeom>
          <a:solidFill>
            <a:srgbClr val="00893D"/>
          </a:solidFill>
        </p:spPr>
        <p:txBody>
          <a:bodyPr vert="horz" wrap="square" lIns="0" tIns="12065" rIns="0" bIns="0" rtlCol="0">
            <a:spAutoFit/>
          </a:bodyPr>
          <a:lstStyle/>
          <a:p>
            <a:pPr marL="55244">
              <a:lnSpc>
                <a:spcPct val="100000"/>
              </a:lnSpc>
              <a:spcBef>
                <a:spcPts val="95"/>
              </a:spcBef>
            </a:pPr>
            <a:r>
              <a:rPr sz="1200" b="1" spc="-85" dirty="0">
                <a:solidFill>
                  <a:srgbClr val="FFFFFF"/>
                </a:solidFill>
                <a:latin typeface="Arial"/>
                <a:cs typeface="Arial"/>
              </a:rPr>
              <a:t>PRÓ-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MORADIA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853551" y="1852676"/>
            <a:ext cx="0" cy="1514475"/>
          </a:xfrm>
          <a:custGeom>
            <a:avLst/>
            <a:gdLst/>
            <a:ahLst/>
            <a:cxnLst/>
            <a:rect l="l" t="t" r="r" b="b"/>
            <a:pathLst>
              <a:path h="1514475">
                <a:moveTo>
                  <a:pt x="0" y="0"/>
                </a:moveTo>
                <a:lnTo>
                  <a:pt x="0" y="1514348"/>
                </a:lnTo>
              </a:path>
            </a:pathLst>
          </a:custGeom>
          <a:ln w="12700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3705225" y="2771775"/>
            <a:ext cx="571500" cy="238125"/>
          </a:xfrm>
          <a:prstGeom prst="rect">
            <a:avLst/>
          </a:prstGeom>
          <a:solidFill>
            <a:srgbClr val="404040"/>
          </a:solidFill>
        </p:spPr>
        <p:txBody>
          <a:bodyPr vert="horz" wrap="square" lIns="0" tIns="23495" rIns="0" bIns="0" rtlCol="0">
            <a:spAutoFit/>
          </a:bodyPr>
          <a:lstStyle/>
          <a:p>
            <a:pPr marL="52069">
              <a:lnSpc>
                <a:spcPct val="100000"/>
              </a:lnSpc>
              <a:spcBef>
                <a:spcPts val="185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FNHIS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705225" y="2486025"/>
            <a:ext cx="571500" cy="228600"/>
          </a:xfrm>
          <a:prstGeom prst="rect">
            <a:avLst/>
          </a:prstGeom>
          <a:solidFill>
            <a:srgbClr val="404040"/>
          </a:solidFill>
        </p:spPr>
        <p:txBody>
          <a:bodyPr vert="horz" wrap="square" lIns="0" tIns="14604" rIns="0" bIns="0" rtlCol="0">
            <a:spAutoFit/>
          </a:bodyPr>
          <a:lstStyle/>
          <a:p>
            <a:pPr marL="52069">
              <a:lnSpc>
                <a:spcPct val="100000"/>
              </a:lnSpc>
              <a:spcBef>
                <a:spcPts val="114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SNHIS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572500" y="4738370"/>
            <a:ext cx="1403350" cy="42989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>
              <a:lnSpc>
                <a:spcPts val="1050"/>
              </a:lnSpc>
              <a:spcBef>
                <a:spcPts val="160"/>
              </a:spcBef>
            </a:pPr>
            <a:r>
              <a:rPr sz="900" spc="-10" dirty="0">
                <a:latin typeface="Arial"/>
                <a:cs typeface="Arial"/>
              </a:rPr>
              <a:t>Credit</a:t>
            </a:r>
            <a:r>
              <a:rPr sz="900" spc="-6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for</a:t>
            </a:r>
            <a:r>
              <a:rPr sz="900" spc="-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local</a:t>
            </a:r>
            <a:r>
              <a:rPr sz="900" spc="-7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governments </a:t>
            </a:r>
            <a:r>
              <a:rPr sz="900" spc="-40" dirty="0">
                <a:latin typeface="Arial"/>
                <a:cs typeface="Arial"/>
              </a:rPr>
              <a:t>as</a:t>
            </a:r>
            <a:r>
              <a:rPr sz="900" spc="-7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component</a:t>
            </a:r>
            <a:r>
              <a:rPr sz="900" spc="-8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of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Slum </a:t>
            </a:r>
            <a:r>
              <a:rPr sz="900" spc="-10" dirty="0">
                <a:latin typeface="Arial"/>
                <a:cs typeface="Arial"/>
              </a:rPr>
              <a:t>Upgrading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03446" y="3364547"/>
            <a:ext cx="1038860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b="1" dirty="0">
                <a:solidFill>
                  <a:srgbClr val="252525"/>
                </a:solidFill>
                <a:latin typeface="Arial"/>
                <a:cs typeface="Arial"/>
              </a:rPr>
              <a:t>2007</a:t>
            </a:r>
            <a:r>
              <a:rPr sz="950" b="1" spc="185" dirty="0">
                <a:solidFill>
                  <a:srgbClr val="252525"/>
                </a:solidFill>
                <a:latin typeface="Arial"/>
                <a:cs typeface="Arial"/>
              </a:rPr>
              <a:t>  </a:t>
            </a:r>
            <a:r>
              <a:rPr sz="950" b="1" dirty="0">
                <a:solidFill>
                  <a:srgbClr val="252525"/>
                </a:solidFill>
                <a:latin typeface="Arial"/>
                <a:cs typeface="Arial"/>
              </a:rPr>
              <a:t>2008</a:t>
            </a:r>
            <a:r>
              <a:rPr sz="950" b="1" spc="459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950" b="1" spc="-20" dirty="0">
                <a:solidFill>
                  <a:srgbClr val="252525"/>
                </a:solidFill>
                <a:latin typeface="Arial"/>
                <a:cs typeface="Arial"/>
              </a:rPr>
              <a:t>2009</a:t>
            </a:r>
            <a:endParaRPr sz="9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181225" y="2495550"/>
            <a:ext cx="657225" cy="238125"/>
          </a:xfrm>
          <a:prstGeom prst="rect">
            <a:avLst/>
          </a:prstGeom>
          <a:solidFill>
            <a:srgbClr val="00893D"/>
          </a:solidFill>
        </p:spPr>
        <p:txBody>
          <a:bodyPr vert="horz" wrap="square" lIns="0" tIns="22860" rIns="0" bIns="0" rtlCol="0">
            <a:spAutoFit/>
          </a:bodyPr>
          <a:lstStyle/>
          <a:p>
            <a:pPr marL="52705">
              <a:lnSpc>
                <a:spcPct val="100000"/>
              </a:lnSpc>
              <a:spcBef>
                <a:spcPts val="180"/>
              </a:spcBef>
            </a:pP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HBB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138426" y="3681476"/>
            <a:ext cx="0" cy="885825"/>
          </a:xfrm>
          <a:custGeom>
            <a:avLst/>
            <a:gdLst/>
            <a:ahLst/>
            <a:cxnLst/>
            <a:rect l="l" t="t" r="r" b="b"/>
            <a:pathLst>
              <a:path h="885825">
                <a:moveTo>
                  <a:pt x="0" y="0"/>
                </a:moveTo>
                <a:lnTo>
                  <a:pt x="0" y="885698"/>
                </a:lnTo>
              </a:path>
            </a:pathLst>
          </a:custGeom>
          <a:ln w="12700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8886825" y="1809750"/>
            <a:ext cx="1114425" cy="781050"/>
          </a:xfrm>
          <a:prstGeom prst="rect">
            <a:avLst/>
          </a:prstGeom>
          <a:solidFill>
            <a:srgbClr val="0F4761"/>
          </a:solidFill>
        </p:spPr>
        <p:txBody>
          <a:bodyPr vert="horz" wrap="square" lIns="0" tIns="26670" rIns="0" bIns="0" rtlCol="0">
            <a:spAutoFit/>
          </a:bodyPr>
          <a:lstStyle/>
          <a:p>
            <a:pPr marL="60325" marR="88265">
              <a:lnSpc>
                <a:spcPct val="98800"/>
              </a:lnSpc>
              <a:spcBef>
                <a:spcPts val="210"/>
              </a:spcBef>
            </a:pPr>
            <a:r>
              <a:rPr sz="950" b="1" spc="-80" dirty="0">
                <a:solidFill>
                  <a:srgbClr val="FFFFFF"/>
                </a:solidFill>
                <a:latin typeface="Arial"/>
                <a:cs typeface="Arial"/>
              </a:rPr>
              <a:t>PROGRAMA</a:t>
            </a:r>
            <a:r>
              <a:rPr sz="95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50" b="1" spc="-25" dirty="0">
                <a:solidFill>
                  <a:srgbClr val="FFFFFF"/>
                </a:solidFill>
                <a:latin typeface="Arial"/>
                <a:cs typeface="Arial"/>
              </a:rPr>
              <a:t>DE </a:t>
            </a:r>
            <a:r>
              <a:rPr sz="950" b="1" spc="-70" dirty="0">
                <a:solidFill>
                  <a:srgbClr val="FFFFFF"/>
                </a:solidFill>
                <a:latin typeface="Arial"/>
                <a:cs typeface="Arial"/>
              </a:rPr>
              <a:t>REGULARIZAÇÃO</a:t>
            </a:r>
            <a:r>
              <a:rPr sz="950" b="1" spc="-50" dirty="0">
                <a:solidFill>
                  <a:srgbClr val="FFFFFF"/>
                </a:solidFill>
                <a:latin typeface="Arial"/>
                <a:cs typeface="Arial"/>
              </a:rPr>
              <a:t> FUNDIÁRIA</a:t>
            </a:r>
            <a:r>
              <a:rPr sz="95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50" b="1" spc="-50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950" b="1" spc="-10" dirty="0">
                <a:solidFill>
                  <a:srgbClr val="FFFFFF"/>
                </a:solidFill>
                <a:latin typeface="Arial"/>
                <a:cs typeface="Arial"/>
              </a:rPr>
              <a:t>MELHORIAS HABITACIONAIS</a:t>
            </a:r>
            <a:endParaRPr sz="9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760091" y="3364547"/>
            <a:ext cx="292100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b="1" spc="-20" dirty="0">
                <a:solidFill>
                  <a:srgbClr val="252525"/>
                </a:solidFill>
                <a:latin typeface="Arial"/>
                <a:cs typeface="Arial"/>
              </a:rPr>
              <a:t>2003</a:t>
            </a:r>
            <a:endParaRPr sz="9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943225" y="1590675"/>
            <a:ext cx="981075" cy="228600"/>
          </a:xfrm>
          <a:prstGeom prst="rect">
            <a:avLst/>
          </a:prstGeom>
          <a:solidFill>
            <a:srgbClr val="404040"/>
          </a:solidFill>
        </p:spPr>
        <p:txBody>
          <a:bodyPr vert="horz" wrap="square" lIns="0" tIns="17145" rIns="0" bIns="0" rtlCol="0">
            <a:spAutoFit/>
          </a:bodyPr>
          <a:lstStyle/>
          <a:p>
            <a:pPr marL="48260">
              <a:lnSpc>
                <a:spcPct val="100000"/>
              </a:lnSpc>
              <a:spcBef>
                <a:spcPts val="135"/>
              </a:spcBef>
            </a:pPr>
            <a:r>
              <a:rPr sz="1200" b="1" spc="-30" dirty="0">
                <a:solidFill>
                  <a:srgbClr val="FFFFFF"/>
                </a:solidFill>
                <a:latin typeface="Arial"/>
                <a:cs typeface="Arial"/>
              </a:rPr>
              <a:t>MCIDADES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943225" y="1885950"/>
            <a:ext cx="981075" cy="228600"/>
          </a:xfrm>
          <a:prstGeom prst="rect">
            <a:avLst/>
          </a:prstGeom>
          <a:solidFill>
            <a:srgbClr val="404040"/>
          </a:solidFill>
        </p:spPr>
        <p:txBody>
          <a:bodyPr vert="horz" wrap="square" lIns="0" tIns="17145" rIns="0" bIns="0" rtlCol="0">
            <a:spAutoFit/>
          </a:bodyPr>
          <a:lstStyle/>
          <a:p>
            <a:pPr marL="46990">
              <a:lnSpc>
                <a:spcPct val="100000"/>
              </a:lnSpc>
              <a:spcBef>
                <a:spcPts val="135"/>
              </a:spcBef>
            </a:pPr>
            <a:r>
              <a:rPr sz="1200" b="1" spc="-80" dirty="0">
                <a:solidFill>
                  <a:srgbClr val="FFFFFF"/>
                </a:solidFill>
                <a:latin typeface="Arial"/>
                <a:cs typeface="Arial"/>
              </a:rPr>
              <a:t>CONCIDADES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900426" y="3548126"/>
            <a:ext cx="5257800" cy="214629"/>
          </a:xfrm>
          <a:custGeom>
            <a:avLst/>
            <a:gdLst/>
            <a:ahLst/>
            <a:cxnLst/>
            <a:rect l="l" t="t" r="r" b="b"/>
            <a:pathLst>
              <a:path w="5257800" h="214629">
                <a:moveTo>
                  <a:pt x="5257800" y="0"/>
                </a:moveTo>
                <a:lnTo>
                  <a:pt x="5257800" y="214375"/>
                </a:lnTo>
              </a:path>
              <a:path w="5257800" h="214629">
                <a:moveTo>
                  <a:pt x="0" y="0"/>
                </a:moveTo>
                <a:lnTo>
                  <a:pt x="0" y="214375"/>
                </a:lnTo>
              </a:path>
            </a:pathLst>
          </a:custGeom>
          <a:ln w="285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900426" y="1595500"/>
            <a:ext cx="0" cy="1767205"/>
          </a:xfrm>
          <a:custGeom>
            <a:avLst/>
            <a:gdLst/>
            <a:ahLst/>
            <a:cxnLst/>
            <a:rect l="l" t="t" r="r" b="b"/>
            <a:pathLst>
              <a:path h="1767204">
                <a:moveTo>
                  <a:pt x="0" y="1766951"/>
                </a:moveTo>
                <a:lnTo>
                  <a:pt x="0" y="0"/>
                </a:lnTo>
              </a:path>
            </a:pathLst>
          </a:custGeom>
          <a:ln w="12700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5156453" y="4402772"/>
            <a:ext cx="1308735" cy="29654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>
              <a:lnSpc>
                <a:spcPts val="1050"/>
              </a:lnSpc>
              <a:spcBef>
                <a:spcPts val="160"/>
              </a:spcBef>
            </a:pPr>
            <a:r>
              <a:rPr sz="900" spc="-30" dirty="0">
                <a:latin typeface="Arial"/>
                <a:cs typeface="Arial"/>
              </a:rPr>
              <a:t>Subsidies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for</a:t>
            </a:r>
            <a:r>
              <a:rPr sz="900" spc="-6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rural</a:t>
            </a:r>
            <a:r>
              <a:rPr sz="900" spc="-7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housing improvement</a:t>
            </a:r>
            <a:endParaRPr sz="9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381500" y="4857750"/>
            <a:ext cx="1333500" cy="228600"/>
          </a:xfrm>
          <a:prstGeom prst="rect">
            <a:avLst/>
          </a:prstGeom>
          <a:solidFill>
            <a:srgbClr val="00893D"/>
          </a:solidFill>
        </p:spPr>
        <p:txBody>
          <a:bodyPr vert="horz" wrap="square" lIns="0" tIns="13335" rIns="0" bIns="0" rtlCol="0">
            <a:spAutoFit/>
          </a:bodyPr>
          <a:lstStyle/>
          <a:p>
            <a:pPr marL="57150">
              <a:lnSpc>
                <a:spcPct val="100000"/>
              </a:lnSpc>
              <a:spcBef>
                <a:spcPts val="105"/>
              </a:spcBef>
            </a:pPr>
            <a:r>
              <a:rPr sz="1200" b="1" spc="-50" dirty="0">
                <a:solidFill>
                  <a:srgbClr val="FFFFFF"/>
                </a:solidFill>
                <a:latin typeface="Arial"/>
                <a:cs typeface="Arial"/>
              </a:rPr>
              <a:t>FNHIS</a:t>
            </a:r>
            <a:r>
              <a:rPr sz="120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40" dirty="0">
                <a:solidFill>
                  <a:srgbClr val="FFFFFF"/>
                </a:solidFill>
                <a:latin typeface="Arial"/>
                <a:cs typeface="Arial"/>
              </a:rPr>
              <a:t>2007-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2011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415790" y="5104066"/>
            <a:ext cx="1156335" cy="69786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marR="5080">
              <a:lnSpc>
                <a:spcPct val="97400"/>
              </a:lnSpc>
              <a:spcBef>
                <a:spcPts val="130"/>
              </a:spcBef>
            </a:pPr>
            <a:r>
              <a:rPr sz="900" spc="-35" dirty="0">
                <a:latin typeface="Arial"/>
                <a:cs typeface="Arial"/>
              </a:rPr>
              <a:t>Subsidized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Technical </a:t>
            </a:r>
            <a:r>
              <a:rPr sz="900" spc="-30" dirty="0">
                <a:latin typeface="Arial"/>
                <a:cs typeface="Arial"/>
              </a:rPr>
              <a:t>Assistance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contracts </a:t>
            </a:r>
            <a:r>
              <a:rPr sz="900" dirty="0">
                <a:latin typeface="Arial"/>
                <a:cs typeface="Arial"/>
              </a:rPr>
              <a:t>with</a:t>
            </a:r>
            <a:r>
              <a:rPr sz="900" spc="-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local</a:t>
            </a:r>
            <a:r>
              <a:rPr sz="900" spc="-10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governments </a:t>
            </a:r>
            <a:r>
              <a:rPr sz="900" spc="-10" dirty="0">
                <a:latin typeface="Arial"/>
                <a:cs typeface="Arial"/>
              </a:rPr>
              <a:t>and</a:t>
            </a:r>
            <a:r>
              <a:rPr sz="900" spc="-6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civil</a:t>
            </a:r>
            <a:r>
              <a:rPr sz="900" spc="-1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society organizations</a:t>
            </a:r>
            <a:endParaRPr sz="9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400550" y="2476500"/>
            <a:ext cx="1228725" cy="228600"/>
          </a:xfrm>
          <a:prstGeom prst="rect">
            <a:avLst/>
          </a:prstGeom>
          <a:solidFill>
            <a:srgbClr val="00893D"/>
          </a:solidFill>
        </p:spPr>
        <p:txBody>
          <a:bodyPr vert="horz" wrap="square" lIns="0" tIns="19050" rIns="0" bIns="0" rtlCol="0">
            <a:spAutoFit/>
          </a:bodyPr>
          <a:lstStyle/>
          <a:p>
            <a:pPr marL="48895">
              <a:lnSpc>
                <a:spcPct val="100000"/>
              </a:lnSpc>
              <a:spcBef>
                <a:spcPts val="150"/>
              </a:spcBef>
            </a:pPr>
            <a:r>
              <a:rPr sz="1200" b="1" spc="-190" dirty="0">
                <a:solidFill>
                  <a:srgbClr val="FFFFFF"/>
                </a:solidFill>
                <a:latin typeface="Arial"/>
                <a:cs typeface="Arial"/>
              </a:rPr>
              <a:t>PAC</a:t>
            </a:r>
            <a:r>
              <a:rPr sz="12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UAP</a:t>
            </a:r>
            <a:endParaRPr sz="12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143625" y="2486025"/>
            <a:ext cx="1076325" cy="228600"/>
          </a:xfrm>
          <a:prstGeom prst="rect">
            <a:avLst/>
          </a:prstGeom>
          <a:solidFill>
            <a:srgbClr val="00893D"/>
          </a:solidFill>
        </p:spPr>
        <p:txBody>
          <a:bodyPr vert="horz" wrap="square" lIns="0" tIns="5080" rIns="0" bIns="0" rtlCol="0">
            <a:spAutoFit/>
          </a:bodyPr>
          <a:lstStyle/>
          <a:p>
            <a:pPr marL="55880">
              <a:lnSpc>
                <a:spcPct val="100000"/>
              </a:lnSpc>
              <a:spcBef>
                <a:spcPts val="4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FIMAC</a:t>
            </a:r>
            <a:endParaRPr sz="120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71525" y="2362200"/>
            <a:ext cx="1152525" cy="409575"/>
          </a:xfrm>
          <a:custGeom>
            <a:avLst/>
            <a:gdLst/>
            <a:ahLst/>
            <a:cxnLst/>
            <a:rect l="l" t="t" r="r" b="b"/>
            <a:pathLst>
              <a:path w="1152525" h="409575">
                <a:moveTo>
                  <a:pt x="1152525" y="0"/>
                </a:moveTo>
                <a:lnTo>
                  <a:pt x="0" y="0"/>
                </a:lnTo>
                <a:lnTo>
                  <a:pt x="0" y="409575"/>
                </a:lnTo>
                <a:lnTo>
                  <a:pt x="1152525" y="409575"/>
                </a:lnTo>
                <a:lnTo>
                  <a:pt x="1152525" y="0"/>
                </a:lnTo>
                <a:close/>
              </a:path>
            </a:pathLst>
          </a:custGeom>
          <a:solidFill>
            <a:srgbClr val="008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3" name="object 43"/>
          <p:cNvGrpSpPr/>
          <p:nvPr/>
        </p:nvGrpSpPr>
        <p:grpSpPr>
          <a:xfrm>
            <a:off x="4332351" y="3533838"/>
            <a:ext cx="1783080" cy="1708150"/>
            <a:chOff x="4332351" y="3533838"/>
            <a:chExt cx="1783080" cy="1708150"/>
          </a:xfrm>
        </p:grpSpPr>
        <p:sp>
          <p:nvSpPr>
            <p:cNvPr id="44" name="object 44"/>
            <p:cNvSpPr/>
            <p:nvPr/>
          </p:nvSpPr>
          <p:spPr>
            <a:xfrm>
              <a:off x="4338701" y="3595751"/>
              <a:ext cx="0" cy="1639570"/>
            </a:xfrm>
            <a:custGeom>
              <a:avLst/>
              <a:gdLst/>
              <a:ahLst/>
              <a:cxnLst/>
              <a:rect l="l" t="t" r="r" b="b"/>
              <a:pathLst>
                <a:path h="1639570">
                  <a:moveTo>
                    <a:pt x="0" y="1639315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00826" y="3548126"/>
              <a:ext cx="0" cy="214629"/>
            </a:xfrm>
            <a:custGeom>
              <a:avLst/>
              <a:gdLst/>
              <a:ahLst/>
              <a:cxnLst/>
              <a:rect l="l" t="t" r="r" b="b"/>
              <a:pathLst>
                <a:path h="214629">
                  <a:moveTo>
                    <a:pt x="0" y="0"/>
                  </a:moveTo>
                  <a:lnTo>
                    <a:pt x="0" y="214375"/>
                  </a:lnTo>
                </a:path>
              </a:pathLst>
            </a:custGeom>
            <a:ln w="285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807402" y="2361882"/>
            <a:ext cx="979169" cy="38989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ts val="1430"/>
              </a:lnSpc>
              <a:spcBef>
                <a:spcPts val="155"/>
              </a:spcBef>
            </a:pPr>
            <a:r>
              <a:rPr sz="1200" b="1" spc="-130" dirty="0">
                <a:solidFill>
                  <a:srgbClr val="FFFFFF"/>
                </a:solidFill>
                <a:latin typeface="Arial"/>
                <a:cs typeface="Arial"/>
              </a:rPr>
              <a:t>CARTA</a:t>
            </a:r>
            <a:r>
              <a:rPr sz="12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DE </a:t>
            </a:r>
            <a:r>
              <a:rPr sz="1200" b="1" spc="-90" dirty="0">
                <a:solidFill>
                  <a:srgbClr val="FFFFFF"/>
                </a:solidFill>
                <a:latin typeface="Arial"/>
                <a:cs typeface="Arial"/>
              </a:rPr>
              <a:t>CRÉDITO</a:t>
            </a:r>
            <a:r>
              <a:rPr sz="12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IND.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394834" y="2723832"/>
            <a:ext cx="1452245" cy="4298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marR="5080">
              <a:lnSpc>
                <a:spcPct val="97300"/>
              </a:lnSpc>
              <a:spcBef>
                <a:spcPts val="130"/>
              </a:spcBef>
            </a:pPr>
            <a:r>
              <a:rPr sz="900" spc="-30" dirty="0">
                <a:latin typeface="Arial"/>
                <a:cs typeface="Arial"/>
              </a:rPr>
              <a:t>Subsidies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for</a:t>
            </a:r>
            <a:r>
              <a:rPr sz="900" spc="-6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local </a:t>
            </a:r>
            <a:r>
              <a:rPr sz="900" spc="-30" dirty="0">
                <a:latin typeface="Arial"/>
                <a:cs typeface="Arial"/>
              </a:rPr>
              <a:t>governments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spc="-40" dirty="0">
                <a:latin typeface="Arial"/>
                <a:cs typeface="Arial"/>
              </a:rPr>
              <a:t>as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</a:t>
            </a:r>
            <a:r>
              <a:rPr sz="900" spc="-1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component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-1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Slum</a:t>
            </a:r>
            <a:r>
              <a:rPr sz="900" spc="-9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Upgrading</a:t>
            </a:r>
            <a:endParaRPr sz="9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171565" y="2732023"/>
            <a:ext cx="948690" cy="4298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>
              <a:lnSpc>
                <a:spcPct val="97400"/>
              </a:lnSpc>
              <a:spcBef>
                <a:spcPts val="125"/>
              </a:spcBef>
            </a:pPr>
            <a:r>
              <a:rPr sz="900" spc="-20" dirty="0">
                <a:latin typeface="Arial"/>
                <a:cs typeface="Arial"/>
              </a:rPr>
              <a:t>Individual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credit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for </a:t>
            </a:r>
            <a:r>
              <a:rPr sz="900" spc="-10" dirty="0">
                <a:latin typeface="Arial"/>
                <a:cs typeface="Arial"/>
              </a:rPr>
              <a:t>middle</a:t>
            </a:r>
            <a:r>
              <a:rPr sz="900" spc="-1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income families</a:t>
            </a:r>
            <a:endParaRPr sz="90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4348226" y="2481326"/>
            <a:ext cx="635" cy="883919"/>
          </a:xfrm>
          <a:custGeom>
            <a:avLst/>
            <a:gdLst/>
            <a:ahLst/>
            <a:cxnLst/>
            <a:rect l="l" t="t" r="r" b="b"/>
            <a:pathLst>
              <a:path w="635" h="883920">
                <a:moveTo>
                  <a:pt x="0" y="883538"/>
                </a:moveTo>
                <a:lnTo>
                  <a:pt x="126" y="0"/>
                </a:lnTo>
              </a:path>
            </a:pathLst>
          </a:custGeom>
          <a:ln w="12700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5962903" y="3364547"/>
            <a:ext cx="293370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b="1" spc="-20" dirty="0">
                <a:solidFill>
                  <a:srgbClr val="252525"/>
                </a:solidFill>
                <a:latin typeface="Arial"/>
                <a:cs typeface="Arial"/>
              </a:rPr>
              <a:t>2012</a:t>
            </a:r>
            <a:endParaRPr sz="950">
              <a:latin typeface="Arial"/>
              <a:cs typeface="Aria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728662" y="2376551"/>
            <a:ext cx="11430" cy="876300"/>
          </a:xfrm>
          <a:custGeom>
            <a:avLst/>
            <a:gdLst/>
            <a:ahLst/>
            <a:cxnLst/>
            <a:rect l="l" t="t" r="r" b="b"/>
            <a:pathLst>
              <a:path w="11429" h="876300">
                <a:moveTo>
                  <a:pt x="11074" y="876046"/>
                </a:moveTo>
                <a:lnTo>
                  <a:pt x="0" y="0"/>
                </a:lnTo>
              </a:path>
            </a:pathLst>
          </a:custGeom>
          <a:ln w="12700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709612" y="3548126"/>
            <a:ext cx="0" cy="214629"/>
          </a:xfrm>
          <a:custGeom>
            <a:avLst/>
            <a:gdLst/>
            <a:ahLst/>
            <a:cxnLst/>
            <a:rect l="l" t="t" r="r" b="b"/>
            <a:pathLst>
              <a:path h="214629">
                <a:moveTo>
                  <a:pt x="0" y="0"/>
                </a:moveTo>
                <a:lnTo>
                  <a:pt x="0" y="214375"/>
                </a:lnTo>
              </a:path>
            </a:pathLst>
          </a:custGeom>
          <a:ln w="285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100826" y="2490851"/>
            <a:ext cx="0" cy="880110"/>
          </a:xfrm>
          <a:custGeom>
            <a:avLst/>
            <a:gdLst/>
            <a:ahLst/>
            <a:cxnLst/>
            <a:rect l="l" t="t" r="r" b="b"/>
            <a:pathLst>
              <a:path h="880110">
                <a:moveTo>
                  <a:pt x="0" y="879728"/>
                </a:moveTo>
                <a:lnTo>
                  <a:pt x="0" y="0"/>
                </a:lnTo>
              </a:path>
            </a:pathLst>
          </a:custGeom>
          <a:ln w="12700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767080" y="2163762"/>
            <a:ext cx="37465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10" dirty="0">
                <a:solidFill>
                  <a:srgbClr val="585858"/>
                </a:solidFill>
                <a:latin typeface="Arial"/>
                <a:cs typeface="Arial"/>
              </a:rPr>
              <a:t>FGTS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428750" y="4924425"/>
            <a:ext cx="1390650" cy="590550"/>
          </a:xfrm>
          <a:prstGeom prst="rect">
            <a:avLst/>
          </a:prstGeom>
          <a:solidFill>
            <a:srgbClr val="00893D"/>
          </a:solidFill>
        </p:spPr>
        <p:txBody>
          <a:bodyPr vert="horz" wrap="square" lIns="0" tIns="16510" rIns="0" bIns="0" rtlCol="0">
            <a:spAutoFit/>
          </a:bodyPr>
          <a:lstStyle/>
          <a:p>
            <a:pPr marL="51435" marR="251460">
              <a:lnSpc>
                <a:spcPct val="99100"/>
              </a:lnSpc>
              <a:spcBef>
                <a:spcPts val="130"/>
              </a:spcBef>
            </a:pPr>
            <a:r>
              <a:rPr sz="1200" b="1" spc="-130" dirty="0">
                <a:solidFill>
                  <a:srgbClr val="FFFFFF"/>
                </a:solidFill>
                <a:latin typeface="Arial"/>
                <a:cs typeface="Arial"/>
              </a:rPr>
              <a:t>CARTA</a:t>
            </a:r>
            <a:r>
              <a:rPr sz="12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DE </a:t>
            </a:r>
            <a:r>
              <a:rPr sz="1200" b="1" spc="-90" dirty="0">
                <a:solidFill>
                  <a:srgbClr val="FFFFFF"/>
                </a:solidFill>
                <a:latin typeface="Arial"/>
                <a:cs typeface="Arial"/>
              </a:rPr>
              <a:t>CRÉDITO</a:t>
            </a:r>
            <a:r>
              <a:rPr sz="12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IND./ </a:t>
            </a:r>
            <a:r>
              <a:rPr sz="1200" b="1" spc="-90" dirty="0">
                <a:solidFill>
                  <a:srgbClr val="FFFFFF"/>
                </a:solidFill>
                <a:latin typeface="Arial"/>
                <a:cs typeface="Arial"/>
              </a:rPr>
              <a:t>CONSTRUCARD</a:t>
            </a:r>
            <a:endParaRPr sz="12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437005" y="4720272"/>
            <a:ext cx="85407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70" dirty="0">
                <a:solidFill>
                  <a:srgbClr val="585858"/>
                </a:solidFill>
                <a:latin typeface="Arial"/>
                <a:cs typeface="Arial"/>
              </a:rPr>
              <a:t>FGTS/CAIXA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1381188" y="3543363"/>
            <a:ext cx="28575" cy="2142490"/>
            <a:chOff x="1381188" y="3543363"/>
            <a:chExt cx="28575" cy="2142490"/>
          </a:xfrm>
        </p:grpSpPr>
        <p:sp>
          <p:nvSpPr>
            <p:cNvPr id="58" name="object 58"/>
            <p:cNvSpPr/>
            <p:nvPr/>
          </p:nvSpPr>
          <p:spPr>
            <a:xfrm>
              <a:off x="1395475" y="3557651"/>
              <a:ext cx="0" cy="214629"/>
            </a:xfrm>
            <a:custGeom>
              <a:avLst/>
              <a:gdLst/>
              <a:ahLst/>
              <a:cxnLst/>
              <a:rect l="l" t="t" r="r" b="b"/>
              <a:pathLst>
                <a:path h="214629">
                  <a:moveTo>
                    <a:pt x="0" y="0"/>
                  </a:moveTo>
                  <a:lnTo>
                    <a:pt x="0" y="214375"/>
                  </a:lnTo>
                </a:path>
              </a:pathLst>
            </a:custGeom>
            <a:ln w="285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395475" y="3605276"/>
              <a:ext cx="0" cy="2073910"/>
            </a:xfrm>
            <a:custGeom>
              <a:avLst/>
              <a:gdLst/>
              <a:ahLst/>
              <a:cxnLst/>
              <a:rect l="l" t="t" r="r" b="b"/>
              <a:pathLst>
                <a:path h="2073910">
                  <a:moveTo>
                    <a:pt x="0" y="0"/>
                  </a:moveTo>
                  <a:lnTo>
                    <a:pt x="0" y="2073846"/>
                  </a:lnTo>
                </a:path>
              </a:pathLst>
            </a:custGeom>
            <a:ln w="12700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0" name="object 60"/>
          <p:cNvSpPr txBox="1"/>
          <p:nvPr/>
        </p:nvSpPr>
        <p:spPr>
          <a:xfrm>
            <a:off x="578802" y="2775902"/>
            <a:ext cx="1148080" cy="76327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205104" marR="5080">
              <a:lnSpc>
                <a:spcPts val="1050"/>
              </a:lnSpc>
              <a:spcBef>
                <a:spcPts val="160"/>
              </a:spcBef>
            </a:pPr>
            <a:r>
              <a:rPr sz="900" spc="-20" dirty="0">
                <a:latin typeface="Arial"/>
                <a:cs typeface="Arial"/>
              </a:rPr>
              <a:t>Individual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credit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for </a:t>
            </a:r>
            <a:r>
              <a:rPr sz="900" spc="-10" dirty="0">
                <a:latin typeface="Arial"/>
                <a:cs typeface="Arial"/>
              </a:rPr>
              <a:t>conclusion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and </a:t>
            </a:r>
            <a:r>
              <a:rPr sz="900" spc="-10" dirty="0">
                <a:latin typeface="Arial"/>
                <a:cs typeface="Arial"/>
              </a:rPr>
              <a:t>improvement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15"/>
              </a:spcBef>
            </a:pP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950" b="1" spc="-10" dirty="0">
                <a:solidFill>
                  <a:srgbClr val="252525"/>
                </a:solidFill>
                <a:latin typeface="Arial"/>
                <a:cs typeface="Arial"/>
              </a:rPr>
              <a:t>1995</a:t>
            </a:r>
            <a:r>
              <a:rPr sz="950" b="1" spc="-8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950" b="1" dirty="0">
                <a:solidFill>
                  <a:srgbClr val="252525"/>
                </a:solidFill>
                <a:latin typeface="Arial"/>
                <a:cs typeface="Arial"/>
              </a:rPr>
              <a:t>1996</a:t>
            </a:r>
            <a:r>
              <a:rPr sz="950" b="1" spc="220" dirty="0">
                <a:solidFill>
                  <a:srgbClr val="252525"/>
                </a:solidFill>
                <a:latin typeface="Arial"/>
                <a:cs typeface="Arial"/>
              </a:rPr>
              <a:t>  </a:t>
            </a:r>
            <a:r>
              <a:rPr sz="950" b="1" spc="-20" dirty="0">
                <a:solidFill>
                  <a:srgbClr val="252525"/>
                </a:solidFill>
                <a:latin typeface="Arial"/>
                <a:cs typeface="Arial"/>
              </a:rPr>
              <a:t>1998</a:t>
            </a:r>
            <a:endParaRPr sz="95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143625" y="2266251"/>
            <a:ext cx="37401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10" dirty="0">
                <a:solidFill>
                  <a:srgbClr val="585858"/>
                </a:solidFill>
                <a:latin typeface="Arial"/>
                <a:cs typeface="Arial"/>
              </a:rPr>
              <a:t>FGTS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981075" y="3533838"/>
            <a:ext cx="1104900" cy="2752725"/>
            <a:chOff x="981075" y="3533838"/>
            <a:chExt cx="1104900" cy="2752725"/>
          </a:xfrm>
        </p:grpSpPr>
        <p:sp>
          <p:nvSpPr>
            <p:cNvPr id="63" name="object 63"/>
            <p:cNvSpPr/>
            <p:nvPr/>
          </p:nvSpPr>
          <p:spPr>
            <a:xfrm>
              <a:off x="995362" y="3548126"/>
              <a:ext cx="0" cy="214629"/>
            </a:xfrm>
            <a:custGeom>
              <a:avLst/>
              <a:gdLst/>
              <a:ahLst/>
              <a:cxnLst/>
              <a:rect l="l" t="t" r="r" b="b"/>
              <a:pathLst>
                <a:path h="214629">
                  <a:moveTo>
                    <a:pt x="0" y="0"/>
                  </a:moveTo>
                  <a:lnTo>
                    <a:pt x="0" y="214375"/>
                  </a:lnTo>
                </a:path>
              </a:pathLst>
            </a:custGeom>
            <a:ln w="285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038225" y="6057900"/>
              <a:ext cx="1047750" cy="228600"/>
            </a:xfrm>
            <a:custGeom>
              <a:avLst/>
              <a:gdLst/>
              <a:ahLst/>
              <a:cxnLst/>
              <a:rect l="l" t="t" r="r" b="b"/>
              <a:pathLst>
                <a:path w="1047750" h="228600">
                  <a:moveTo>
                    <a:pt x="104775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1047750" y="228600"/>
                  </a:lnTo>
                  <a:lnTo>
                    <a:pt x="1047750" y="0"/>
                  </a:lnTo>
                  <a:close/>
                </a:path>
              </a:pathLst>
            </a:custGeom>
            <a:solidFill>
              <a:srgbClr val="0089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5" name="object 65"/>
          <p:cNvSpPr txBox="1"/>
          <p:nvPr/>
        </p:nvSpPr>
        <p:spPr>
          <a:xfrm>
            <a:off x="1018539" y="6058217"/>
            <a:ext cx="1128395" cy="5607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6675">
              <a:lnSpc>
                <a:spcPct val="100000"/>
              </a:lnSpc>
              <a:spcBef>
                <a:spcPts val="100"/>
              </a:spcBef>
            </a:pPr>
            <a:r>
              <a:rPr sz="1200" b="1" spc="-75" dirty="0">
                <a:solidFill>
                  <a:srgbClr val="FFFFFF"/>
                </a:solidFill>
                <a:latin typeface="Arial"/>
                <a:cs typeface="Arial"/>
              </a:rPr>
              <a:t>CRED-</a:t>
            </a: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MAC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065"/>
              </a:lnSpc>
              <a:spcBef>
                <a:spcPts val="640"/>
              </a:spcBef>
            </a:pPr>
            <a:r>
              <a:rPr sz="900" spc="-20" dirty="0">
                <a:latin typeface="Arial"/>
                <a:cs typeface="Arial"/>
              </a:rPr>
              <a:t>Individual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credit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for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65"/>
              </a:lnSpc>
            </a:pPr>
            <a:r>
              <a:rPr sz="900" dirty="0">
                <a:latin typeface="Arial"/>
                <a:cs typeface="Arial"/>
              </a:rPr>
              <a:t>construction</a:t>
            </a:r>
            <a:r>
              <a:rPr sz="900" spc="-1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materials</a:t>
            </a:r>
            <a:endParaRPr sz="9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007744" y="5530215"/>
            <a:ext cx="1768475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6720">
              <a:lnSpc>
                <a:spcPts val="1065"/>
              </a:lnSpc>
              <a:spcBef>
                <a:spcPts val="100"/>
              </a:spcBef>
            </a:pPr>
            <a:r>
              <a:rPr sz="900" spc="-20" dirty="0">
                <a:latin typeface="Arial"/>
                <a:cs typeface="Arial"/>
              </a:rPr>
              <a:t>Individual </a:t>
            </a:r>
            <a:r>
              <a:rPr sz="900" spc="-10" dirty="0">
                <a:latin typeface="Arial"/>
                <a:cs typeface="Arial"/>
              </a:rPr>
              <a:t>credit</a:t>
            </a:r>
            <a:r>
              <a:rPr sz="900" spc="-7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for</a:t>
            </a:r>
            <a:endParaRPr sz="900">
              <a:latin typeface="Arial"/>
              <a:cs typeface="Arial"/>
            </a:endParaRPr>
          </a:p>
          <a:p>
            <a:pPr marL="426720">
              <a:lnSpc>
                <a:spcPts val="900"/>
              </a:lnSpc>
            </a:pPr>
            <a:r>
              <a:rPr sz="900" spc="-10" dirty="0">
                <a:latin typeface="Arial"/>
                <a:cs typeface="Arial"/>
              </a:rPr>
              <a:t>conclusion,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improvement</a:t>
            </a:r>
            <a:endParaRPr sz="900">
              <a:latin typeface="Arial"/>
              <a:cs typeface="Arial"/>
            </a:endParaRPr>
          </a:p>
          <a:p>
            <a:pPr marL="38100">
              <a:lnSpc>
                <a:spcPts val="1275"/>
              </a:lnSpc>
            </a:pPr>
            <a:r>
              <a:rPr sz="1800" b="1" spc="-195" baseline="-34722" dirty="0">
                <a:solidFill>
                  <a:srgbClr val="585858"/>
                </a:solidFill>
                <a:latin typeface="Arial"/>
                <a:cs typeface="Arial"/>
              </a:rPr>
              <a:t>FGTS</a:t>
            </a:r>
            <a:r>
              <a:rPr sz="1800" b="1" spc="37" baseline="-34722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and</a:t>
            </a:r>
            <a:r>
              <a:rPr sz="900" spc="-6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construction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materials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67" name="object 67"/>
          <p:cNvGrpSpPr/>
          <p:nvPr/>
        </p:nvGrpSpPr>
        <p:grpSpPr>
          <a:xfrm>
            <a:off x="998537" y="3533838"/>
            <a:ext cx="6878955" cy="2907030"/>
            <a:chOff x="998537" y="3533838"/>
            <a:chExt cx="6878955" cy="2907030"/>
          </a:xfrm>
        </p:grpSpPr>
        <p:sp>
          <p:nvSpPr>
            <p:cNvPr id="68" name="object 68"/>
            <p:cNvSpPr/>
            <p:nvPr/>
          </p:nvSpPr>
          <p:spPr>
            <a:xfrm>
              <a:off x="1004887" y="3671951"/>
              <a:ext cx="0" cy="2762250"/>
            </a:xfrm>
            <a:custGeom>
              <a:avLst/>
              <a:gdLst/>
              <a:ahLst/>
              <a:cxnLst/>
              <a:rect l="l" t="t" r="r" b="b"/>
              <a:pathLst>
                <a:path h="2762250">
                  <a:moveTo>
                    <a:pt x="0" y="0"/>
                  </a:moveTo>
                  <a:lnTo>
                    <a:pt x="0" y="2762237"/>
                  </a:lnTo>
                </a:path>
              </a:pathLst>
            </a:custGeom>
            <a:ln w="12700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7862951" y="3548126"/>
              <a:ext cx="0" cy="214629"/>
            </a:xfrm>
            <a:custGeom>
              <a:avLst/>
              <a:gdLst/>
              <a:ahLst/>
              <a:cxnLst/>
              <a:rect l="l" t="t" r="r" b="b"/>
              <a:pathLst>
                <a:path h="214629">
                  <a:moveTo>
                    <a:pt x="0" y="0"/>
                  </a:moveTo>
                  <a:lnTo>
                    <a:pt x="0" y="214375"/>
                  </a:lnTo>
                </a:path>
              </a:pathLst>
            </a:custGeom>
            <a:ln w="285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70"/>
          <p:cNvSpPr txBox="1"/>
          <p:nvPr/>
        </p:nvSpPr>
        <p:spPr>
          <a:xfrm>
            <a:off x="7381240" y="3364547"/>
            <a:ext cx="1623060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b="1" dirty="0">
                <a:solidFill>
                  <a:srgbClr val="252525"/>
                </a:solidFill>
                <a:latin typeface="Arial"/>
                <a:cs typeface="Arial"/>
              </a:rPr>
              <a:t>2017</a:t>
            </a:r>
            <a:r>
              <a:rPr sz="950" b="1" spc="26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950" b="1" dirty="0">
                <a:solidFill>
                  <a:srgbClr val="252525"/>
                </a:solidFill>
                <a:latin typeface="Arial"/>
                <a:cs typeface="Arial"/>
              </a:rPr>
              <a:t>2018 2019</a:t>
            </a:r>
            <a:r>
              <a:rPr sz="950" b="1" spc="34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950" b="1" dirty="0">
                <a:solidFill>
                  <a:srgbClr val="252525"/>
                </a:solidFill>
                <a:latin typeface="Arial"/>
                <a:cs typeface="Arial"/>
              </a:rPr>
              <a:t>2020</a:t>
            </a:r>
            <a:r>
              <a:rPr sz="950" b="1" spc="33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950" b="1" spc="-20" dirty="0">
                <a:solidFill>
                  <a:srgbClr val="252525"/>
                </a:solidFill>
                <a:latin typeface="Arial"/>
                <a:cs typeface="Arial"/>
              </a:rPr>
              <a:t>2021</a:t>
            </a:r>
            <a:endParaRPr sz="95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7896225" y="1247775"/>
            <a:ext cx="1257300" cy="228600"/>
          </a:xfrm>
          <a:prstGeom prst="rect">
            <a:avLst/>
          </a:prstGeom>
          <a:solidFill>
            <a:srgbClr val="00893D"/>
          </a:solidFill>
        </p:spPr>
        <p:txBody>
          <a:bodyPr vert="horz" wrap="square" lIns="0" tIns="9525" rIns="0" bIns="0" rtlCol="0">
            <a:spAutoFit/>
          </a:bodyPr>
          <a:lstStyle/>
          <a:p>
            <a:pPr marL="55244">
              <a:lnSpc>
                <a:spcPct val="100000"/>
              </a:lnSpc>
              <a:spcBef>
                <a:spcPts val="75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CONSTRUCARD</a:t>
            </a:r>
            <a:endParaRPr sz="12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7895208" y="1030922"/>
            <a:ext cx="4533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70" dirty="0">
                <a:solidFill>
                  <a:srgbClr val="585858"/>
                </a:solidFill>
                <a:latin typeface="Arial"/>
                <a:cs typeface="Arial"/>
              </a:rPr>
              <a:t>CAIXA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73" name="object 73"/>
          <p:cNvGrpSpPr/>
          <p:nvPr/>
        </p:nvGrpSpPr>
        <p:grpSpPr>
          <a:xfrm>
            <a:off x="10048938" y="3538601"/>
            <a:ext cx="28575" cy="1979295"/>
            <a:chOff x="10048938" y="3538601"/>
            <a:chExt cx="28575" cy="1979295"/>
          </a:xfrm>
        </p:grpSpPr>
        <p:sp>
          <p:nvSpPr>
            <p:cNvPr id="74" name="object 74"/>
            <p:cNvSpPr/>
            <p:nvPr/>
          </p:nvSpPr>
          <p:spPr>
            <a:xfrm>
              <a:off x="10063226" y="3538601"/>
              <a:ext cx="0" cy="214629"/>
            </a:xfrm>
            <a:custGeom>
              <a:avLst/>
              <a:gdLst/>
              <a:ahLst/>
              <a:cxnLst/>
              <a:rect l="l" t="t" r="r" b="b"/>
              <a:pathLst>
                <a:path h="214629">
                  <a:moveTo>
                    <a:pt x="0" y="0"/>
                  </a:moveTo>
                  <a:lnTo>
                    <a:pt x="0" y="214375"/>
                  </a:lnTo>
                </a:path>
              </a:pathLst>
            </a:custGeom>
            <a:ln w="285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10063226" y="3557651"/>
              <a:ext cx="0" cy="1960245"/>
            </a:xfrm>
            <a:custGeom>
              <a:avLst/>
              <a:gdLst/>
              <a:ahLst/>
              <a:cxnLst/>
              <a:rect l="l" t="t" r="r" b="b"/>
              <a:pathLst>
                <a:path h="1960245">
                  <a:moveTo>
                    <a:pt x="0" y="1959737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6" name="object 76"/>
          <p:cNvSpPr txBox="1"/>
          <p:nvPr/>
        </p:nvSpPr>
        <p:spPr>
          <a:xfrm>
            <a:off x="9923526" y="3354704"/>
            <a:ext cx="293370" cy="1739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b="1" spc="-20" dirty="0">
                <a:solidFill>
                  <a:srgbClr val="252525"/>
                </a:solidFill>
                <a:latin typeface="Arial"/>
                <a:cs typeface="Arial"/>
              </a:rPr>
              <a:t>2023</a:t>
            </a:r>
            <a:endParaRPr sz="950">
              <a:latin typeface="Arial"/>
              <a:cs typeface="Arial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10063226" y="1024000"/>
            <a:ext cx="0" cy="2323465"/>
          </a:xfrm>
          <a:custGeom>
            <a:avLst/>
            <a:gdLst/>
            <a:ahLst/>
            <a:cxnLst/>
            <a:rect l="l" t="t" r="r" b="b"/>
            <a:pathLst>
              <a:path h="2323465">
                <a:moveTo>
                  <a:pt x="0" y="0"/>
                </a:moveTo>
                <a:lnTo>
                  <a:pt x="0" y="2323465"/>
                </a:lnTo>
              </a:path>
            </a:pathLst>
          </a:custGeom>
          <a:ln w="12700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10106025" y="1019175"/>
            <a:ext cx="942975" cy="409575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31750" rIns="0" bIns="0" rtlCol="0">
            <a:spAutoFit/>
          </a:bodyPr>
          <a:lstStyle/>
          <a:p>
            <a:pPr marL="58419" marR="171450">
              <a:lnSpc>
                <a:spcPts val="1350"/>
              </a:lnSpc>
              <a:spcBef>
                <a:spcPts val="250"/>
              </a:spcBef>
            </a:pPr>
            <a:r>
              <a:rPr sz="1200" b="1" spc="-135" dirty="0">
                <a:solidFill>
                  <a:srgbClr val="FFFFFF"/>
                </a:solidFill>
                <a:latin typeface="Arial"/>
                <a:cs typeface="Arial"/>
              </a:rPr>
              <a:t>ProMORAR </a:t>
            </a:r>
            <a:r>
              <a:rPr sz="1200" b="1" spc="-185" dirty="0">
                <a:solidFill>
                  <a:srgbClr val="FFFFFF"/>
                </a:solidFill>
                <a:latin typeface="Arial"/>
                <a:cs typeface="Arial"/>
              </a:rPr>
              <a:t>BRASIL</a:t>
            </a:r>
            <a:r>
              <a:rPr sz="12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70" dirty="0">
                <a:solidFill>
                  <a:srgbClr val="FFFFFF"/>
                </a:solidFill>
                <a:latin typeface="Arial"/>
                <a:cs typeface="Arial"/>
              </a:rPr>
              <a:t>IDB</a:t>
            </a:r>
            <a:endParaRPr sz="12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10115550" y="1685925"/>
            <a:ext cx="1466850" cy="390525"/>
          </a:xfrm>
          <a:prstGeom prst="rect">
            <a:avLst/>
          </a:prstGeom>
          <a:solidFill>
            <a:srgbClr val="0F4761"/>
          </a:solidFill>
        </p:spPr>
        <p:txBody>
          <a:bodyPr vert="horz" wrap="square" lIns="0" tIns="18415" rIns="0" bIns="0" rtlCol="0">
            <a:spAutoFit/>
          </a:bodyPr>
          <a:lstStyle/>
          <a:p>
            <a:pPr marL="55244" marR="518795">
              <a:lnSpc>
                <a:spcPts val="1430"/>
              </a:lnSpc>
              <a:spcBef>
                <a:spcPts val="145"/>
              </a:spcBef>
            </a:pPr>
            <a:r>
              <a:rPr sz="1200" b="1" spc="-50" dirty="0">
                <a:solidFill>
                  <a:srgbClr val="FFFFFF"/>
                </a:solidFill>
                <a:latin typeface="Arial"/>
                <a:cs typeface="Arial"/>
              </a:rPr>
              <a:t>MINHA</a:t>
            </a:r>
            <a:r>
              <a:rPr sz="12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10" dirty="0">
                <a:solidFill>
                  <a:srgbClr val="FFFFFF"/>
                </a:solidFill>
                <a:latin typeface="Arial"/>
                <a:cs typeface="Arial"/>
              </a:rPr>
              <a:t>CASA </a:t>
            </a:r>
            <a:r>
              <a:rPr sz="1200" b="1" spc="-50" dirty="0">
                <a:solidFill>
                  <a:srgbClr val="FFFFFF"/>
                </a:solidFill>
                <a:latin typeface="Arial"/>
                <a:cs typeface="Arial"/>
              </a:rPr>
              <a:t>MINHA</a:t>
            </a:r>
            <a:r>
              <a:rPr sz="12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VIDA</a:t>
            </a:r>
            <a:endParaRPr sz="12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0137775" y="2096134"/>
            <a:ext cx="1315720" cy="4298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>
              <a:lnSpc>
                <a:spcPct val="97400"/>
              </a:lnSpc>
              <a:spcBef>
                <a:spcPts val="125"/>
              </a:spcBef>
            </a:pPr>
            <a:r>
              <a:rPr sz="900" spc="-35" dirty="0">
                <a:latin typeface="Arial"/>
                <a:cs typeface="Arial"/>
              </a:rPr>
              <a:t>Housing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improvement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spc="-40" dirty="0">
                <a:latin typeface="Arial"/>
                <a:cs typeface="Arial"/>
              </a:rPr>
              <a:t>as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a</a:t>
            </a:r>
            <a:r>
              <a:rPr sz="900" spc="-20" dirty="0">
                <a:latin typeface="Arial"/>
                <a:cs typeface="Arial"/>
              </a:rPr>
              <a:t> new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component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85" dirty="0">
                <a:latin typeface="Arial"/>
                <a:cs typeface="Arial"/>
              </a:rPr>
              <a:t>–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Micro </a:t>
            </a:r>
            <a:r>
              <a:rPr sz="900" spc="-10" dirty="0">
                <a:latin typeface="Arial"/>
                <a:cs typeface="Arial"/>
              </a:rPr>
              <a:t>finance</a:t>
            </a:r>
            <a:endParaRPr sz="9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0115550" y="2562225"/>
            <a:ext cx="1466850" cy="228600"/>
          </a:xfrm>
          <a:prstGeom prst="rect">
            <a:avLst/>
          </a:prstGeom>
          <a:solidFill>
            <a:srgbClr val="C04F15"/>
          </a:solidFill>
        </p:spPr>
        <p:txBody>
          <a:bodyPr vert="horz" wrap="square" lIns="0" tIns="6350" rIns="0" bIns="0" rtlCol="0">
            <a:spAutoFit/>
          </a:bodyPr>
          <a:lstStyle/>
          <a:p>
            <a:pPr marL="59690">
              <a:lnSpc>
                <a:spcPct val="100000"/>
              </a:lnSpc>
              <a:spcBef>
                <a:spcPts val="50"/>
              </a:spcBef>
            </a:pPr>
            <a:r>
              <a:rPr sz="1200" b="1" spc="-100" dirty="0">
                <a:solidFill>
                  <a:srgbClr val="FFFFFF"/>
                </a:solidFill>
                <a:latin typeface="Arial"/>
                <a:cs typeface="Arial"/>
              </a:rPr>
              <a:t>PERIFERIA</a:t>
            </a: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VIVA</a:t>
            </a:r>
            <a:endParaRPr sz="120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0139044" y="2818765"/>
            <a:ext cx="1447800" cy="4298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>
              <a:lnSpc>
                <a:spcPct val="97400"/>
              </a:lnSpc>
              <a:spcBef>
                <a:spcPts val="125"/>
              </a:spcBef>
            </a:pPr>
            <a:r>
              <a:rPr sz="900" spc="-30" dirty="0">
                <a:latin typeface="Arial"/>
                <a:cs typeface="Arial"/>
              </a:rPr>
              <a:t>Subsidies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for</a:t>
            </a:r>
            <a:r>
              <a:rPr sz="900" spc="-7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housing </a:t>
            </a:r>
            <a:r>
              <a:rPr sz="900" spc="-20" dirty="0">
                <a:latin typeface="Arial"/>
                <a:cs typeface="Arial"/>
              </a:rPr>
              <a:t>improvement</a:t>
            </a:r>
            <a:r>
              <a:rPr sz="900" spc="-7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and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spc="-30" dirty="0">
                <a:latin typeface="Arial"/>
                <a:cs typeface="Arial"/>
              </a:rPr>
              <a:t>land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tenure regularization</a:t>
            </a:r>
            <a:endParaRPr sz="9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8915781" y="2615565"/>
            <a:ext cx="1060450" cy="42989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>
              <a:lnSpc>
                <a:spcPts val="1050"/>
              </a:lnSpc>
              <a:spcBef>
                <a:spcPts val="160"/>
              </a:spcBef>
            </a:pPr>
            <a:r>
              <a:rPr sz="900" spc="-30" dirty="0">
                <a:latin typeface="Arial"/>
                <a:cs typeface="Arial"/>
              </a:rPr>
              <a:t>Subsidies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for</a:t>
            </a:r>
            <a:r>
              <a:rPr sz="900" spc="-7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housing </a:t>
            </a:r>
            <a:r>
              <a:rPr sz="900" spc="-20" dirty="0">
                <a:latin typeface="Arial"/>
                <a:cs typeface="Arial"/>
              </a:rPr>
              <a:t>improvement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and </a:t>
            </a:r>
            <a:r>
              <a:rPr sz="900" spc="-10" dirty="0">
                <a:latin typeface="Arial"/>
                <a:cs typeface="Arial"/>
              </a:rPr>
              <a:t>land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tenure</a:t>
            </a:r>
            <a:r>
              <a:rPr sz="900" spc="-9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reg.</a:t>
            </a:r>
            <a:endParaRPr sz="900">
              <a:latin typeface="Arial"/>
              <a:cs typeface="Arial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7862951" y="1252600"/>
            <a:ext cx="0" cy="2085339"/>
          </a:xfrm>
          <a:custGeom>
            <a:avLst/>
            <a:gdLst/>
            <a:ahLst/>
            <a:cxnLst/>
            <a:rect l="l" t="t" r="r" b="b"/>
            <a:pathLst>
              <a:path h="2085339">
                <a:moveTo>
                  <a:pt x="0" y="0"/>
                </a:moveTo>
                <a:lnTo>
                  <a:pt x="0" y="2085339"/>
                </a:lnTo>
              </a:path>
            </a:pathLst>
          </a:custGeom>
          <a:ln w="12700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 txBox="1">
            <a:spLocks noGrp="1"/>
          </p:cNvSpPr>
          <p:nvPr>
            <p:ph type="title"/>
          </p:nvPr>
        </p:nvSpPr>
        <p:spPr>
          <a:xfrm>
            <a:off x="438784" y="760094"/>
            <a:ext cx="4467225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315" dirty="0"/>
              <a:t>Previous</a:t>
            </a:r>
            <a:r>
              <a:rPr spc="-195" dirty="0"/>
              <a:t> </a:t>
            </a:r>
            <a:r>
              <a:rPr spc="-300" dirty="0"/>
              <a:t>experiences</a:t>
            </a:r>
          </a:p>
        </p:txBody>
      </p:sp>
      <p:sp>
        <p:nvSpPr>
          <p:cNvPr id="86" name="object 86"/>
          <p:cNvSpPr txBox="1"/>
          <p:nvPr/>
        </p:nvSpPr>
        <p:spPr>
          <a:xfrm>
            <a:off x="10115550" y="4000500"/>
            <a:ext cx="1438275" cy="238125"/>
          </a:xfrm>
          <a:prstGeom prst="rect">
            <a:avLst/>
          </a:prstGeom>
          <a:solidFill>
            <a:srgbClr val="C04F15"/>
          </a:solidFill>
        </p:spPr>
        <p:txBody>
          <a:bodyPr vert="horz" wrap="square" lIns="0" tIns="15240" rIns="0" bIns="0" rtlCol="0">
            <a:spAutoFit/>
          </a:bodyPr>
          <a:lstStyle/>
          <a:p>
            <a:pPr marL="53340">
              <a:lnSpc>
                <a:spcPct val="100000"/>
              </a:lnSpc>
              <a:spcBef>
                <a:spcPts val="120"/>
              </a:spcBef>
            </a:pPr>
            <a:r>
              <a:rPr sz="1200" b="1" spc="-60" dirty="0">
                <a:solidFill>
                  <a:srgbClr val="FFFFFF"/>
                </a:solidFill>
                <a:latin typeface="Arial"/>
                <a:cs typeface="Arial"/>
              </a:rPr>
              <a:t>NOVO</a:t>
            </a:r>
            <a:r>
              <a:rPr sz="1200" b="1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PAC</a:t>
            </a:r>
            <a:endParaRPr sz="12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10133076" y="4245991"/>
            <a:ext cx="1398905" cy="56324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marR="5080">
              <a:lnSpc>
                <a:spcPct val="97300"/>
              </a:lnSpc>
              <a:spcBef>
                <a:spcPts val="130"/>
              </a:spcBef>
            </a:pPr>
            <a:r>
              <a:rPr sz="900" b="1" spc="-65" dirty="0">
                <a:latin typeface="Arial"/>
                <a:cs typeface="Arial"/>
              </a:rPr>
              <a:t>UAP</a:t>
            </a:r>
            <a:r>
              <a:rPr sz="900" b="1" spc="-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-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spc="-35" dirty="0">
                <a:latin typeface="Arial"/>
                <a:cs typeface="Arial"/>
              </a:rPr>
              <a:t>Housing</a:t>
            </a:r>
            <a:r>
              <a:rPr sz="900" spc="-6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Improvement </a:t>
            </a:r>
            <a:r>
              <a:rPr sz="900" spc="-40" dirty="0">
                <a:latin typeface="Arial"/>
                <a:cs typeface="Arial"/>
              </a:rPr>
              <a:t>as</a:t>
            </a:r>
            <a:r>
              <a:rPr sz="900" spc="-80" dirty="0">
                <a:latin typeface="Arial"/>
                <a:cs typeface="Arial"/>
              </a:rPr>
              <a:t> </a:t>
            </a:r>
            <a:r>
              <a:rPr sz="900" spc="-30" dirty="0">
                <a:latin typeface="Arial"/>
                <a:cs typeface="Arial"/>
              </a:rPr>
              <a:t>a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component</a:t>
            </a:r>
            <a:r>
              <a:rPr sz="900" spc="-8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of</a:t>
            </a:r>
            <a:r>
              <a:rPr sz="900" spc="-6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Slum </a:t>
            </a:r>
            <a:r>
              <a:rPr sz="900" spc="-40" dirty="0">
                <a:latin typeface="Arial"/>
                <a:cs typeface="Arial"/>
              </a:rPr>
              <a:t>Upgrading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90" dirty="0">
                <a:latin typeface="Arial"/>
                <a:cs typeface="Arial"/>
              </a:rPr>
              <a:t>–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subsidies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for </a:t>
            </a:r>
            <a:r>
              <a:rPr sz="900" dirty="0">
                <a:latin typeface="Arial"/>
                <a:cs typeface="Arial"/>
              </a:rPr>
              <a:t>local</a:t>
            </a:r>
            <a:r>
              <a:rPr sz="900" spc="-1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governments</a:t>
            </a:r>
            <a:endParaRPr sz="90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10133076" y="4913629"/>
            <a:ext cx="1380490" cy="56324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marR="5080">
              <a:lnSpc>
                <a:spcPct val="97300"/>
              </a:lnSpc>
              <a:spcBef>
                <a:spcPts val="130"/>
              </a:spcBef>
            </a:pPr>
            <a:r>
              <a:rPr sz="900" b="1" spc="-40" dirty="0">
                <a:latin typeface="Arial"/>
                <a:cs typeface="Arial"/>
              </a:rPr>
              <a:t>FNHIS</a:t>
            </a:r>
            <a:r>
              <a:rPr sz="900" b="1" spc="-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-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spc="-35" dirty="0">
                <a:latin typeface="Arial"/>
                <a:cs typeface="Arial"/>
              </a:rPr>
              <a:t>Subsidized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Housing </a:t>
            </a:r>
            <a:r>
              <a:rPr sz="900" spc="-25" dirty="0">
                <a:latin typeface="Arial"/>
                <a:cs typeface="Arial"/>
              </a:rPr>
              <a:t>Improvement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contracts </a:t>
            </a:r>
            <a:r>
              <a:rPr sz="900" dirty="0">
                <a:latin typeface="Arial"/>
                <a:cs typeface="Arial"/>
              </a:rPr>
              <a:t>with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local</a:t>
            </a:r>
            <a:r>
              <a:rPr sz="900" spc="-75" dirty="0">
                <a:latin typeface="Arial"/>
                <a:cs typeface="Arial"/>
              </a:rPr>
              <a:t> </a:t>
            </a:r>
            <a:r>
              <a:rPr sz="900" spc="-30" dirty="0">
                <a:latin typeface="Arial"/>
                <a:cs typeface="Arial"/>
              </a:rPr>
              <a:t>governments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and </a:t>
            </a:r>
            <a:r>
              <a:rPr sz="900" dirty="0">
                <a:latin typeface="Arial"/>
                <a:cs typeface="Arial"/>
              </a:rPr>
              <a:t>civil</a:t>
            </a:r>
            <a:r>
              <a:rPr sz="900" spc="-20" dirty="0">
                <a:latin typeface="Arial"/>
                <a:cs typeface="Arial"/>
              </a:rPr>
              <a:t> society</a:t>
            </a:r>
            <a:r>
              <a:rPr sz="900" spc="-1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organizations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28625" y="1990725"/>
            <a:ext cx="11239500" cy="4191000"/>
            <a:chOff x="428625" y="1990725"/>
            <a:chExt cx="11239500" cy="4191000"/>
          </a:xfrm>
        </p:grpSpPr>
        <p:sp>
          <p:nvSpPr>
            <p:cNvPr id="3" name="object 3"/>
            <p:cNvSpPr/>
            <p:nvPr/>
          </p:nvSpPr>
          <p:spPr>
            <a:xfrm>
              <a:off x="428625" y="1990725"/>
              <a:ext cx="11239500" cy="4191000"/>
            </a:xfrm>
            <a:custGeom>
              <a:avLst/>
              <a:gdLst/>
              <a:ahLst/>
              <a:cxnLst/>
              <a:rect l="l" t="t" r="r" b="b"/>
              <a:pathLst>
                <a:path w="11239500" h="4191000">
                  <a:moveTo>
                    <a:pt x="11239500" y="0"/>
                  </a:moveTo>
                  <a:lnTo>
                    <a:pt x="0" y="0"/>
                  </a:lnTo>
                  <a:lnTo>
                    <a:pt x="0" y="4191000"/>
                  </a:lnTo>
                  <a:lnTo>
                    <a:pt x="11239500" y="4191000"/>
                  </a:lnTo>
                  <a:lnTo>
                    <a:pt x="1123950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09700" y="2866961"/>
              <a:ext cx="3910076" cy="966787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62175" y="2952686"/>
              <a:ext cx="2395601" cy="566737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452625" y="2909950"/>
              <a:ext cx="3771900" cy="828675"/>
            </a:xfrm>
            <a:custGeom>
              <a:avLst/>
              <a:gdLst/>
              <a:ahLst/>
              <a:cxnLst/>
              <a:rect l="l" t="t" r="r" b="b"/>
              <a:pathLst>
                <a:path w="3771900" h="828675">
                  <a:moveTo>
                    <a:pt x="2473452" y="552450"/>
                  </a:moveTo>
                  <a:lnTo>
                    <a:pt x="1298321" y="552450"/>
                  </a:lnTo>
                  <a:lnTo>
                    <a:pt x="1885950" y="828675"/>
                  </a:lnTo>
                  <a:lnTo>
                    <a:pt x="2473452" y="552450"/>
                  </a:lnTo>
                  <a:close/>
                </a:path>
                <a:path w="3771900" h="828675">
                  <a:moveTo>
                    <a:pt x="3771900" y="0"/>
                  </a:moveTo>
                  <a:lnTo>
                    <a:pt x="0" y="0"/>
                  </a:lnTo>
                  <a:lnTo>
                    <a:pt x="0" y="552450"/>
                  </a:lnTo>
                  <a:lnTo>
                    <a:pt x="3771900" y="552450"/>
                  </a:lnTo>
                  <a:lnTo>
                    <a:pt x="3771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452625" y="2909950"/>
              <a:ext cx="3771900" cy="828675"/>
            </a:xfrm>
            <a:custGeom>
              <a:avLst/>
              <a:gdLst/>
              <a:ahLst/>
              <a:cxnLst/>
              <a:rect l="l" t="t" r="r" b="b"/>
              <a:pathLst>
                <a:path w="3771900" h="828675">
                  <a:moveTo>
                    <a:pt x="0" y="0"/>
                  </a:moveTo>
                  <a:lnTo>
                    <a:pt x="3771900" y="0"/>
                  </a:lnTo>
                  <a:lnTo>
                    <a:pt x="3771900" y="552450"/>
                  </a:lnTo>
                  <a:lnTo>
                    <a:pt x="2473452" y="552450"/>
                  </a:lnTo>
                  <a:lnTo>
                    <a:pt x="1885950" y="828675"/>
                  </a:lnTo>
                  <a:lnTo>
                    <a:pt x="1298321" y="552450"/>
                  </a:lnTo>
                  <a:lnTo>
                    <a:pt x="0" y="55245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122C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0320">
              <a:lnSpc>
                <a:spcPts val="4735"/>
              </a:lnSpc>
              <a:spcBef>
                <a:spcPts val="130"/>
              </a:spcBef>
            </a:pPr>
            <a:r>
              <a:rPr spc="-350" dirty="0"/>
              <a:t>Housing</a:t>
            </a:r>
            <a:r>
              <a:rPr spc="-135" dirty="0"/>
              <a:t> </a:t>
            </a:r>
            <a:r>
              <a:rPr spc="-280" dirty="0"/>
              <a:t>policy</a:t>
            </a:r>
            <a:r>
              <a:rPr spc="-190" dirty="0"/>
              <a:t> </a:t>
            </a:r>
            <a:r>
              <a:rPr spc="-275" dirty="0"/>
              <a:t>innovations</a:t>
            </a:r>
          </a:p>
          <a:p>
            <a:pPr marL="12700">
              <a:lnSpc>
                <a:spcPts val="2155"/>
              </a:lnSpc>
            </a:pPr>
            <a:r>
              <a:rPr sz="1800" b="0" dirty="0">
                <a:latin typeface="Calibri"/>
                <a:cs typeface="Calibri"/>
              </a:rPr>
              <a:t>Resumption</a:t>
            </a:r>
            <a:r>
              <a:rPr sz="1800" b="0" spc="25" dirty="0">
                <a:latin typeface="Calibri"/>
                <a:cs typeface="Calibri"/>
              </a:rPr>
              <a:t> </a:t>
            </a:r>
            <a:r>
              <a:rPr sz="1800" b="0" dirty="0">
                <a:latin typeface="Calibri"/>
                <a:cs typeface="Calibri"/>
              </a:rPr>
              <a:t>of</a:t>
            </a:r>
            <a:r>
              <a:rPr sz="1800" b="0" spc="-20" dirty="0">
                <a:latin typeface="Calibri"/>
                <a:cs typeface="Calibri"/>
              </a:rPr>
              <a:t> </a:t>
            </a:r>
            <a:r>
              <a:rPr sz="1800" b="0" dirty="0">
                <a:latin typeface="Calibri"/>
                <a:cs typeface="Calibri"/>
              </a:rPr>
              <a:t>the</a:t>
            </a:r>
            <a:r>
              <a:rPr sz="1800" b="0" spc="-30" dirty="0">
                <a:latin typeface="Calibri"/>
                <a:cs typeface="Calibri"/>
              </a:rPr>
              <a:t> </a:t>
            </a:r>
            <a:r>
              <a:rPr sz="1800" b="0" dirty="0">
                <a:latin typeface="Calibri"/>
                <a:cs typeface="Calibri"/>
              </a:rPr>
              <a:t>Minha Casa,</a:t>
            </a:r>
            <a:r>
              <a:rPr sz="1800" b="0" spc="-25" dirty="0">
                <a:latin typeface="Calibri"/>
                <a:cs typeface="Calibri"/>
              </a:rPr>
              <a:t> </a:t>
            </a:r>
            <a:r>
              <a:rPr sz="1800" b="0" dirty="0">
                <a:latin typeface="Calibri"/>
                <a:cs typeface="Calibri"/>
              </a:rPr>
              <a:t>Minha Vida</a:t>
            </a:r>
            <a:r>
              <a:rPr sz="1800" b="0" spc="-35" dirty="0">
                <a:latin typeface="Calibri"/>
                <a:cs typeface="Calibri"/>
              </a:rPr>
              <a:t> </a:t>
            </a:r>
            <a:r>
              <a:rPr sz="1800" b="0" dirty="0">
                <a:latin typeface="Calibri"/>
                <a:cs typeface="Calibri"/>
              </a:rPr>
              <a:t>with</a:t>
            </a:r>
            <a:r>
              <a:rPr sz="1800" b="0" spc="-45" dirty="0">
                <a:latin typeface="Calibri"/>
                <a:cs typeface="Calibri"/>
              </a:rPr>
              <a:t> </a:t>
            </a:r>
            <a:r>
              <a:rPr sz="1800" b="0" dirty="0">
                <a:latin typeface="Calibri"/>
                <a:cs typeface="Calibri"/>
              </a:rPr>
              <a:t>the inclusion</a:t>
            </a:r>
            <a:r>
              <a:rPr sz="1800" b="0" spc="-40" dirty="0">
                <a:latin typeface="Calibri"/>
                <a:cs typeface="Calibri"/>
              </a:rPr>
              <a:t> </a:t>
            </a:r>
            <a:r>
              <a:rPr sz="1800" b="0" dirty="0">
                <a:latin typeface="Calibri"/>
                <a:cs typeface="Calibri"/>
              </a:rPr>
              <a:t>of</a:t>
            </a:r>
            <a:r>
              <a:rPr sz="1800" b="0" spc="-20" dirty="0">
                <a:latin typeface="Calibri"/>
                <a:cs typeface="Calibri"/>
              </a:rPr>
              <a:t> </a:t>
            </a:r>
            <a:r>
              <a:rPr sz="1800" b="0" dirty="0">
                <a:latin typeface="Calibri"/>
                <a:cs typeface="Calibri"/>
              </a:rPr>
              <a:t>housing</a:t>
            </a:r>
            <a:r>
              <a:rPr sz="1800" b="0" spc="-20" dirty="0">
                <a:latin typeface="Calibri"/>
                <a:cs typeface="Calibri"/>
              </a:rPr>
              <a:t> </a:t>
            </a:r>
            <a:r>
              <a:rPr sz="1800" b="0" spc="-10" dirty="0">
                <a:latin typeface="Calibri"/>
                <a:cs typeface="Calibri"/>
              </a:rPr>
              <a:t>improvement</a:t>
            </a:r>
            <a:r>
              <a:rPr sz="1800" b="0" spc="-70" dirty="0">
                <a:latin typeface="Calibri"/>
                <a:cs typeface="Calibri"/>
              </a:rPr>
              <a:t> </a:t>
            </a:r>
            <a:r>
              <a:rPr sz="1800" b="0" dirty="0">
                <a:latin typeface="Calibri"/>
                <a:cs typeface="Calibri"/>
              </a:rPr>
              <a:t>as</a:t>
            </a:r>
            <a:r>
              <a:rPr sz="1800" b="0" spc="-25" dirty="0">
                <a:latin typeface="Calibri"/>
                <a:cs typeface="Calibri"/>
              </a:rPr>
              <a:t> </a:t>
            </a:r>
            <a:r>
              <a:rPr sz="1800" b="0" dirty="0">
                <a:latin typeface="Calibri"/>
                <a:cs typeface="Calibri"/>
              </a:rPr>
              <a:t>a</a:t>
            </a:r>
            <a:r>
              <a:rPr sz="1800" b="0" spc="-35" dirty="0">
                <a:latin typeface="Calibri"/>
                <a:cs typeface="Calibri"/>
              </a:rPr>
              <a:t> </a:t>
            </a:r>
            <a:r>
              <a:rPr sz="1800" b="0" spc="-10" dirty="0">
                <a:latin typeface="Calibri"/>
                <a:cs typeface="Calibri"/>
              </a:rPr>
              <a:t>program</a:t>
            </a:r>
            <a:r>
              <a:rPr sz="1800" b="0" spc="-80" dirty="0">
                <a:latin typeface="Calibri"/>
                <a:cs typeface="Calibri"/>
              </a:rPr>
              <a:t> </a:t>
            </a:r>
            <a:r>
              <a:rPr sz="1800" b="0" spc="-10" dirty="0">
                <a:latin typeface="Calibri"/>
                <a:cs typeface="Calibri"/>
              </a:rPr>
              <a:t>component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17750" y="3039173"/>
            <a:ext cx="2039620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b="1" spc="-20" dirty="0">
                <a:latin typeface="Arial"/>
                <a:cs typeface="Arial"/>
              </a:rPr>
              <a:t>HOUSING</a:t>
            </a:r>
            <a:r>
              <a:rPr sz="1550" b="1" spc="-80" dirty="0">
                <a:latin typeface="Arial"/>
                <a:cs typeface="Arial"/>
              </a:rPr>
              <a:t> </a:t>
            </a:r>
            <a:r>
              <a:rPr sz="1550" b="1" spc="-25" dirty="0">
                <a:latin typeface="Arial"/>
                <a:cs typeface="Arial"/>
              </a:rPr>
              <a:t>PROVISION</a:t>
            </a:r>
            <a:endParaRPr sz="155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7543800" y="2876486"/>
            <a:ext cx="3919854" cy="957580"/>
            <a:chOff x="7543800" y="2876486"/>
            <a:chExt cx="3919854" cy="957580"/>
          </a:xfrm>
        </p:grpSpPr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543800" y="2876486"/>
              <a:ext cx="3919601" cy="957262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134350" y="2962211"/>
              <a:ext cx="2728976" cy="557212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7586726" y="2919475"/>
              <a:ext cx="3781425" cy="819150"/>
            </a:xfrm>
            <a:custGeom>
              <a:avLst/>
              <a:gdLst/>
              <a:ahLst/>
              <a:cxnLst/>
              <a:rect l="l" t="t" r="r" b="b"/>
              <a:pathLst>
                <a:path w="3781425" h="819150">
                  <a:moveTo>
                    <a:pt x="2471547" y="546100"/>
                  </a:moveTo>
                  <a:lnTo>
                    <a:pt x="1309751" y="546100"/>
                  </a:lnTo>
                  <a:lnTo>
                    <a:pt x="1890649" y="819150"/>
                  </a:lnTo>
                  <a:lnTo>
                    <a:pt x="2471547" y="546100"/>
                  </a:lnTo>
                  <a:close/>
                </a:path>
                <a:path w="3781425" h="819150">
                  <a:moveTo>
                    <a:pt x="3781425" y="0"/>
                  </a:moveTo>
                  <a:lnTo>
                    <a:pt x="0" y="0"/>
                  </a:lnTo>
                  <a:lnTo>
                    <a:pt x="0" y="546100"/>
                  </a:lnTo>
                  <a:lnTo>
                    <a:pt x="3781425" y="546100"/>
                  </a:lnTo>
                  <a:lnTo>
                    <a:pt x="378142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586726" y="2919475"/>
              <a:ext cx="3781425" cy="819150"/>
            </a:xfrm>
            <a:custGeom>
              <a:avLst/>
              <a:gdLst/>
              <a:ahLst/>
              <a:cxnLst/>
              <a:rect l="l" t="t" r="r" b="b"/>
              <a:pathLst>
                <a:path w="3781425" h="819150">
                  <a:moveTo>
                    <a:pt x="0" y="0"/>
                  </a:moveTo>
                  <a:lnTo>
                    <a:pt x="3781425" y="0"/>
                  </a:lnTo>
                  <a:lnTo>
                    <a:pt x="3781425" y="546100"/>
                  </a:lnTo>
                  <a:lnTo>
                    <a:pt x="2471547" y="546100"/>
                  </a:lnTo>
                  <a:lnTo>
                    <a:pt x="1890649" y="819150"/>
                  </a:lnTo>
                  <a:lnTo>
                    <a:pt x="1309751" y="546100"/>
                  </a:lnTo>
                  <a:lnTo>
                    <a:pt x="0" y="54610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122C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8288908" y="3045777"/>
            <a:ext cx="2372995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b="1" spc="-20" dirty="0">
                <a:latin typeface="Arial"/>
                <a:cs typeface="Arial"/>
              </a:rPr>
              <a:t>HOUSING</a:t>
            </a:r>
            <a:r>
              <a:rPr sz="1550" b="1" spc="-100" dirty="0">
                <a:latin typeface="Arial"/>
                <a:cs typeface="Arial"/>
              </a:rPr>
              <a:t> </a:t>
            </a:r>
            <a:r>
              <a:rPr sz="1550" b="1" spc="-50" dirty="0">
                <a:latin typeface="Arial"/>
                <a:cs typeface="Arial"/>
              </a:rPr>
              <a:t>IMPROVEMENT</a:t>
            </a:r>
            <a:endParaRPr sz="1550">
              <a:latin typeface="Arial"/>
              <a:cs typeface="Arial"/>
            </a:endParaRPr>
          </a:p>
        </p:txBody>
      </p:sp>
      <p:pic>
        <p:nvPicPr>
          <p:cNvPr id="16" name="object 1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409825" y="2219325"/>
            <a:ext cx="1857375" cy="609600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1452625" y="3957701"/>
            <a:ext cx="1447800" cy="266700"/>
          </a:xfrm>
          <a:prstGeom prst="rect">
            <a:avLst/>
          </a:prstGeom>
          <a:solidFill>
            <a:srgbClr val="46B0E0"/>
          </a:solidFill>
          <a:ln w="3175">
            <a:solidFill>
              <a:srgbClr val="2E5496"/>
            </a:solidFill>
          </a:ln>
        </p:spPr>
        <p:txBody>
          <a:bodyPr vert="horz" wrap="square" lIns="0" tIns="50800" rIns="0" bIns="0" rtlCol="0">
            <a:spAutoFit/>
          </a:bodyPr>
          <a:lstStyle/>
          <a:p>
            <a:pPr marL="94615">
              <a:lnSpc>
                <a:spcPct val="100000"/>
              </a:lnSpc>
              <a:spcBef>
                <a:spcPts val="400"/>
              </a:spcBef>
            </a:pPr>
            <a:r>
              <a:rPr sz="950" b="1" spc="-100" dirty="0">
                <a:solidFill>
                  <a:srgbClr val="FFFFFF"/>
                </a:solidFill>
                <a:latin typeface="Arial"/>
                <a:cs typeface="Arial"/>
              </a:rPr>
              <a:t>SUBSIDIZED</a:t>
            </a:r>
            <a:r>
              <a:rPr sz="95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50" b="1" spc="-10" dirty="0">
                <a:solidFill>
                  <a:srgbClr val="FFFFFF"/>
                </a:solidFill>
                <a:latin typeface="Arial"/>
                <a:cs typeface="Arial"/>
              </a:rPr>
              <a:t>PROVISION</a:t>
            </a:r>
            <a:endParaRPr sz="9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019425" y="3924300"/>
            <a:ext cx="2200275" cy="876300"/>
          </a:xfrm>
          <a:prstGeom prst="rect">
            <a:avLst/>
          </a:prstGeom>
          <a:solidFill>
            <a:srgbClr val="0F4761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4"/>
              </a:spcBef>
            </a:pPr>
            <a:endParaRPr sz="1100">
              <a:latin typeface="Times New Roman"/>
              <a:cs typeface="Times New Roman"/>
            </a:endParaRPr>
          </a:p>
          <a:p>
            <a:pPr marL="100330">
              <a:lnSpc>
                <a:spcPct val="100000"/>
              </a:lnSpc>
            </a:pPr>
            <a:r>
              <a:rPr sz="1100" b="1" spc="-140" dirty="0">
                <a:solidFill>
                  <a:srgbClr val="FFFFFF"/>
                </a:solidFill>
                <a:latin typeface="Arial"/>
                <a:cs typeface="Arial"/>
              </a:rPr>
              <a:t>SUBSIDIZED</a:t>
            </a:r>
            <a:r>
              <a:rPr sz="11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35" dirty="0">
                <a:solidFill>
                  <a:srgbClr val="FFFFFF"/>
                </a:solidFill>
                <a:latin typeface="Arial"/>
                <a:cs typeface="Arial"/>
              </a:rPr>
              <a:t>FINANCED</a:t>
            </a:r>
            <a:r>
              <a:rPr sz="11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Arial"/>
                <a:cs typeface="Arial"/>
              </a:rPr>
              <a:t>PROVISION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9505950" y="3943350"/>
            <a:ext cx="1885950" cy="1400175"/>
          </a:xfrm>
          <a:custGeom>
            <a:avLst/>
            <a:gdLst/>
            <a:ahLst/>
            <a:cxnLst/>
            <a:rect l="l" t="t" r="r" b="b"/>
            <a:pathLst>
              <a:path w="1885950" h="1400175">
                <a:moveTo>
                  <a:pt x="1885950" y="0"/>
                </a:moveTo>
                <a:lnTo>
                  <a:pt x="0" y="0"/>
                </a:lnTo>
                <a:lnTo>
                  <a:pt x="0" y="1400175"/>
                </a:lnTo>
                <a:lnTo>
                  <a:pt x="1885950" y="1400175"/>
                </a:lnTo>
                <a:lnTo>
                  <a:pt x="1885950" y="0"/>
                </a:lnTo>
                <a:close/>
              </a:path>
            </a:pathLst>
          </a:custGeom>
          <a:solidFill>
            <a:srgbClr val="3A7C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9505950" y="3943350"/>
            <a:ext cx="1885950" cy="1400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 algn="ctr">
              <a:lnSpc>
                <a:spcPts val="1300"/>
              </a:lnSpc>
            </a:pPr>
            <a:r>
              <a:rPr sz="1100" b="1" spc="-135" dirty="0">
                <a:solidFill>
                  <a:srgbClr val="FFFFFF"/>
                </a:solidFill>
                <a:latin typeface="Arial"/>
                <a:cs typeface="Arial"/>
              </a:rPr>
              <a:t>FINANCED</a:t>
            </a:r>
            <a:r>
              <a:rPr sz="11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Arial"/>
                <a:cs typeface="Arial"/>
              </a:rPr>
              <a:t>HOUSING</a:t>
            </a:r>
            <a:endParaRPr sz="1100">
              <a:latin typeface="Arial"/>
              <a:cs typeface="Arial"/>
            </a:endParaRPr>
          </a:p>
          <a:p>
            <a:pPr marL="12700" algn="ctr">
              <a:lnSpc>
                <a:spcPts val="1300"/>
              </a:lnSpc>
            </a:pPr>
            <a:r>
              <a:rPr sz="1100" b="1" spc="-20" dirty="0">
                <a:solidFill>
                  <a:srgbClr val="FFFFFF"/>
                </a:solidFill>
                <a:latin typeface="Arial"/>
                <a:cs typeface="Arial"/>
              </a:rPr>
              <a:t>IMPROVEMENT</a:t>
            </a:r>
            <a:endParaRPr sz="1100">
              <a:latin typeface="Arial"/>
              <a:cs typeface="Arial"/>
            </a:endParaRPr>
          </a:p>
        </p:txBody>
      </p:sp>
      <p:pic>
        <p:nvPicPr>
          <p:cNvPr id="21" name="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172700" y="4695825"/>
            <a:ext cx="428625" cy="485775"/>
          </a:xfrm>
          <a:prstGeom prst="rect">
            <a:avLst/>
          </a:prstGeom>
        </p:spPr>
      </p:pic>
      <p:sp>
        <p:nvSpPr>
          <p:cNvPr id="22" name="object 22"/>
          <p:cNvSpPr txBox="1"/>
          <p:nvPr/>
        </p:nvSpPr>
        <p:spPr>
          <a:xfrm>
            <a:off x="7581900" y="3943350"/>
            <a:ext cx="1790700" cy="333375"/>
          </a:xfrm>
          <a:prstGeom prst="rect">
            <a:avLst/>
          </a:prstGeom>
          <a:solidFill>
            <a:srgbClr val="C04F15"/>
          </a:solidFill>
        </p:spPr>
        <p:txBody>
          <a:bodyPr vert="horz" wrap="square" lIns="0" tIns="3810" rIns="0" bIns="0" rtlCol="0">
            <a:spAutoFit/>
          </a:bodyPr>
          <a:lstStyle/>
          <a:p>
            <a:pPr marL="467359" marR="273685" indent="-176530">
              <a:lnSpc>
                <a:spcPct val="101299"/>
              </a:lnSpc>
              <a:spcBef>
                <a:spcPts val="30"/>
              </a:spcBef>
            </a:pPr>
            <a:r>
              <a:rPr sz="1050" b="1" spc="-135" dirty="0">
                <a:solidFill>
                  <a:srgbClr val="FFFFFF"/>
                </a:solidFill>
                <a:latin typeface="Arial"/>
                <a:cs typeface="Arial"/>
              </a:rPr>
              <a:t>SUBSIDIZED</a:t>
            </a:r>
            <a:r>
              <a:rPr sz="105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50" b="1" spc="-100" dirty="0">
                <a:solidFill>
                  <a:srgbClr val="FFFFFF"/>
                </a:solidFill>
                <a:latin typeface="Arial"/>
                <a:cs typeface="Arial"/>
              </a:rPr>
              <a:t>HOUSING</a:t>
            </a:r>
            <a:r>
              <a:rPr sz="1050" b="1" spc="-10" dirty="0">
                <a:solidFill>
                  <a:srgbClr val="FFFFFF"/>
                </a:solidFill>
                <a:latin typeface="Arial"/>
                <a:cs typeface="Arial"/>
              </a:rPr>
              <a:t> IMPROVEMENT</a:t>
            </a:r>
            <a:endParaRPr sz="10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47800" y="4972050"/>
            <a:ext cx="3771900" cy="352425"/>
          </a:xfrm>
          <a:prstGeom prst="rect">
            <a:avLst/>
          </a:prstGeom>
          <a:solidFill>
            <a:srgbClr val="0F4761"/>
          </a:solidFill>
        </p:spPr>
        <p:txBody>
          <a:bodyPr vert="horz" wrap="square" lIns="0" tIns="90170" rIns="0" bIns="0" rtlCol="0">
            <a:spAutoFit/>
          </a:bodyPr>
          <a:lstStyle/>
          <a:p>
            <a:pPr marL="848994">
              <a:lnSpc>
                <a:spcPct val="100000"/>
              </a:lnSpc>
              <a:spcBef>
                <a:spcPts val="710"/>
              </a:spcBef>
            </a:pPr>
            <a:r>
              <a:rPr sz="1100" b="1" spc="-175" dirty="0">
                <a:solidFill>
                  <a:srgbClr val="FFFFFF"/>
                </a:solidFill>
                <a:latin typeface="Arial"/>
                <a:cs typeface="Arial"/>
              </a:rPr>
              <a:t>AFFORDABLE</a:t>
            </a:r>
            <a:r>
              <a:rPr sz="11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30" dirty="0">
                <a:solidFill>
                  <a:srgbClr val="FFFFFF"/>
                </a:solidFill>
                <a:latin typeface="Arial"/>
                <a:cs typeface="Arial"/>
              </a:rPr>
              <a:t>FINANCED</a:t>
            </a:r>
            <a:r>
              <a:rPr sz="11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Arial"/>
                <a:cs typeface="Arial"/>
              </a:rPr>
              <a:t>PROVISION</a:t>
            </a:r>
            <a:endParaRPr sz="11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447800" y="5514975"/>
            <a:ext cx="3771900" cy="285750"/>
          </a:xfrm>
          <a:prstGeom prst="rect">
            <a:avLst/>
          </a:prstGeom>
          <a:solidFill>
            <a:srgbClr val="46B0E0"/>
          </a:solidFill>
        </p:spPr>
        <p:txBody>
          <a:bodyPr vert="horz" wrap="square" lIns="0" tIns="61594" rIns="0" bIns="0" rtlCol="0">
            <a:spAutoFit/>
          </a:bodyPr>
          <a:lstStyle/>
          <a:p>
            <a:pPr marL="1265555">
              <a:lnSpc>
                <a:spcPct val="100000"/>
              </a:lnSpc>
              <a:spcBef>
                <a:spcPts val="484"/>
              </a:spcBef>
            </a:pPr>
            <a:r>
              <a:rPr sz="1100" b="1" spc="-200" dirty="0">
                <a:solidFill>
                  <a:srgbClr val="FFFFFF"/>
                </a:solidFill>
                <a:latin typeface="Arial"/>
                <a:cs typeface="Arial"/>
              </a:rPr>
              <a:t>SBPE</a:t>
            </a:r>
            <a:r>
              <a:rPr sz="11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65" dirty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sz="11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40" dirty="0">
                <a:solidFill>
                  <a:srgbClr val="FFFFFF"/>
                </a:solidFill>
                <a:latin typeface="Arial"/>
                <a:cs typeface="Arial"/>
              </a:rPr>
              <a:t>LOAN</a:t>
            </a:r>
            <a:r>
              <a:rPr sz="11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Arial"/>
                <a:cs typeface="Arial"/>
              </a:rPr>
              <a:t>SYSTEM</a:t>
            </a:r>
            <a:endParaRPr sz="11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581900" y="5457825"/>
            <a:ext cx="3810000" cy="285750"/>
          </a:xfrm>
          <a:prstGeom prst="rect">
            <a:avLst/>
          </a:prstGeom>
          <a:solidFill>
            <a:srgbClr val="3A7C22"/>
          </a:solidFill>
        </p:spPr>
        <p:txBody>
          <a:bodyPr vert="horz" wrap="square" lIns="0" tIns="59690" rIns="0" bIns="0" rtlCol="0">
            <a:spAutoFit/>
          </a:bodyPr>
          <a:lstStyle/>
          <a:p>
            <a:pPr marL="1069340">
              <a:lnSpc>
                <a:spcPct val="100000"/>
              </a:lnSpc>
              <a:spcBef>
                <a:spcPts val="470"/>
              </a:spcBef>
            </a:pPr>
            <a:r>
              <a:rPr sz="1100" b="1" spc="-35" dirty="0">
                <a:solidFill>
                  <a:srgbClr val="FFFFFF"/>
                </a:solidFill>
                <a:latin typeface="Arial"/>
                <a:cs typeface="Arial"/>
              </a:rPr>
              <a:t>HOUSING</a:t>
            </a:r>
            <a:r>
              <a:rPr sz="1100" b="1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5" dirty="0">
                <a:solidFill>
                  <a:srgbClr val="FFFFFF"/>
                </a:solidFill>
                <a:latin typeface="Arial"/>
                <a:cs typeface="Arial"/>
              </a:rPr>
              <a:t>MARKET</a:t>
            </a:r>
            <a:r>
              <a:rPr sz="11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1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Arial"/>
                <a:cs typeface="Arial"/>
              </a:rPr>
              <a:t>CAIXA</a:t>
            </a:r>
            <a:endParaRPr sz="11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90550" y="3924300"/>
            <a:ext cx="733425" cy="352425"/>
          </a:xfrm>
          <a:prstGeom prst="rect">
            <a:avLst/>
          </a:prstGeom>
          <a:solidFill>
            <a:srgbClr val="585858"/>
          </a:solidFill>
        </p:spPr>
        <p:txBody>
          <a:bodyPr vert="horz" wrap="square" lIns="0" tIns="94615" rIns="0" bIns="0" rtlCol="0">
            <a:spAutoFit/>
          </a:bodyPr>
          <a:lstStyle/>
          <a:p>
            <a:pPr marL="98425">
              <a:lnSpc>
                <a:spcPct val="100000"/>
              </a:lnSpc>
              <a:spcBef>
                <a:spcPts val="745"/>
              </a:spcBef>
            </a:pPr>
            <a:r>
              <a:rPr sz="1100" b="1" spc="-145" dirty="0">
                <a:solidFill>
                  <a:srgbClr val="FFFFFF"/>
                </a:solidFill>
                <a:latin typeface="Arial"/>
                <a:cs typeface="Arial"/>
              </a:rPr>
              <a:t>GROUP</a:t>
            </a:r>
            <a:r>
              <a:rPr sz="11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5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1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90550" y="4448175"/>
            <a:ext cx="733425" cy="352425"/>
          </a:xfrm>
          <a:prstGeom prst="rect">
            <a:avLst/>
          </a:prstGeom>
          <a:solidFill>
            <a:srgbClr val="585858"/>
          </a:solidFill>
        </p:spPr>
        <p:txBody>
          <a:bodyPr vert="horz" wrap="square" lIns="0" tIns="92710" rIns="0" bIns="0" rtlCol="0">
            <a:spAutoFit/>
          </a:bodyPr>
          <a:lstStyle/>
          <a:p>
            <a:pPr marL="98425">
              <a:lnSpc>
                <a:spcPct val="100000"/>
              </a:lnSpc>
              <a:spcBef>
                <a:spcPts val="730"/>
              </a:spcBef>
            </a:pPr>
            <a:r>
              <a:rPr sz="1100" b="1" spc="-145" dirty="0">
                <a:solidFill>
                  <a:srgbClr val="FFFFFF"/>
                </a:solidFill>
                <a:latin typeface="Arial"/>
                <a:cs typeface="Arial"/>
              </a:rPr>
              <a:t>GROUP</a:t>
            </a:r>
            <a:r>
              <a:rPr sz="11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5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1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90550" y="4972050"/>
            <a:ext cx="733425" cy="352425"/>
          </a:xfrm>
          <a:prstGeom prst="rect">
            <a:avLst/>
          </a:prstGeom>
          <a:solidFill>
            <a:srgbClr val="585858"/>
          </a:solidFill>
        </p:spPr>
        <p:txBody>
          <a:bodyPr vert="horz" wrap="square" lIns="0" tIns="90170" rIns="0" bIns="0" rtlCol="0">
            <a:spAutoFit/>
          </a:bodyPr>
          <a:lstStyle/>
          <a:p>
            <a:pPr marL="98425">
              <a:lnSpc>
                <a:spcPct val="100000"/>
              </a:lnSpc>
              <a:spcBef>
                <a:spcPts val="710"/>
              </a:spcBef>
            </a:pPr>
            <a:r>
              <a:rPr sz="1100" b="1" spc="-145" dirty="0">
                <a:solidFill>
                  <a:srgbClr val="FFFFFF"/>
                </a:solidFill>
                <a:latin typeface="Arial"/>
                <a:cs typeface="Arial"/>
              </a:rPr>
              <a:t>GROUP</a:t>
            </a:r>
            <a:r>
              <a:rPr sz="11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50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5256276" y="2190750"/>
            <a:ext cx="4564380" cy="3145155"/>
            <a:chOff x="5256276" y="2190750"/>
            <a:chExt cx="4564380" cy="3145155"/>
          </a:xfrm>
        </p:grpSpPr>
        <p:pic>
          <p:nvPicPr>
            <p:cNvPr id="30" name="object 3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543550" y="4362450"/>
              <a:ext cx="542925" cy="619125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5262626" y="3929126"/>
              <a:ext cx="285750" cy="1400175"/>
            </a:xfrm>
            <a:custGeom>
              <a:avLst/>
              <a:gdLst/>
              <a:ahLst/>
              <a:cxnLst/>
              <a:rect l="l" t="t" r="r" b="b"/>
              <a:pathLst>
                <a:path w="285750" h="1400175">
                  <a:moveTo>
                    <a:pt x="0" y="0"/>
                  </a:moveTo>
                  <a:lnTo>
                    <a:pt x="55596" y="1853"/>
                  </a:lnTo>
                  <a:lnTo>
                    <a:pt x="101012" y="6921"/>
                  </a:lnTo>
                  <a:lnTo>
                    <a:pt x="131641" y="14466"/>
                  </a:lnTo>
                  <a:lnTo>
                    <a:pt x="142875" y="23749"/>
                  </a:lnTo>
                  <a:lnTo>
                    <a:pt x="142875" y="676275"/>
                  </a:lnTo>
                  <a:lnTo>
                    <a:pt x="154090" y="685504"/>
                  </a:lnTo>
                  <a:lnTo>
                    <a:pt x="184689" y="693054"/>
                  </a:lnTo>
                  <a:lnTo>
                    <a:pt x="230100" y="698152"/>
                  </a:lnTo>
                  <a:lnTo>
                    <a:pt x="285750" y="700024"/>
                  </a:lnTo>
                  <a:lnTo>
                    <a:pt x="230100" y="701895"/>
                  </a:lnTo>
                  <a:lnTo>
                    <a:pt x="184689" y="706993"/>
                  </a:lnTo>
                  <a:lnTo>
                    <a:pt x="154090" y="714543"/>
                  </a:lnTo>
                  <a:lnTo>
                    <a:pt x="142875" y="723773"/>
                  </a:lnTo>
                  <a:lnTo>
                    <a:pt x="142875" y="1376299"/>
                  </a:lnTo>
                  <a:lnTo>
                    <a:pt x="131641" y="1385601"/>
                  </a:lnTo>
                  <a:lnTo>
                    <a:pt x="101012" y="1393190"/>
                  </a:lnTo>
                  <a:lnTo>
                    <a:pt x="55596" y="1398301"/>
                  </a:lnTo>
                  <a:lnTo>
                    <a:pt x="0" y="1400175"/>
                  </a:lnTo>
                </a:path>
              </a:pathLst>
            </a:custGeom>
            <a:ln w="12700">
              <a:solidFill>
                <a:srgbClr val="155F8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182100" y="2190750"/>
              <a:ext cx="638175" cy="609600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600950" y="4352925"/>
              <a:ext cx="1752600" cy="352425"/>
            </a:xfrm>
            <a:prstGeom prst="rect">
              <a:avLst/>
            </a:prstGeom>
          </p:spPr>
        </p:pic>
      </p:grpSp>
      <p:sp>
        <p:nvSpPr>
          <p:cNvPr id="34" name="object 34"/>
          <p:cNvSpPr txBox="1"/>
          <p:nvPr/>
        </p:nvSpPr>
        <p:spPr>
          <a:xfrm>
            <a:off x="6696075" y="3952875"/>
            <a:ext cx="733425" cy="352425"/>
          </a:xfrm>
          <a:prstGeom prst="rect">
            <a:avLst/>
          </a:prstGeom>
          <a:solidFill>
            <a:srgbClr val="585858"/>
          </a:solidFill>
        </p:spPr>
        <p:txBody>
          <a:bodyPr vert="horz" wrap="square" lIns="0" tIns="90170" rIns="0" bIns="0" rtlCol="0">
            <a:spAutoFit/>
          </a:bodyPr>
          <a:lstStyle/>
          <a:p>
            <a:pPr marL="102870">
              <a:lnSpc>
                <a:spcPct val="100000"/>
              </a:lnSpc>
              <a:spcBef>
                <a:spcPts val="710"/>
              </a:spcBef>
            </a:pPr>
            <a:r>
              <a:rPr sz="1100" b="1" spc="-145" dirty="0">
                <a:solidFill>
                  <a:srgbClr val="FFFFFF"/>
                </a:solidFill>
                <a:latin typeface="Arial"/>
                <a:cs typeface="Arial"/>
              </a:rPr>
              <a:t>GROUP</a:t>
            </a:r>
            <a:r>
              <a:rPr sz="11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5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1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696075" y="4467225"/>
            <a:ext cx="733425" cy="361950"/>
          </a:xfrm>
          <a:prstGeom prst="rect">
            <a:avLst/>
          </a:prstGeom>
          <a:solidFill>
            <a:srgbClr val="585858"/>
          </a:solidFill>
        </p:spPr>
        <p:txBody>
          <a:bodyPr vert="horz" wrap="square" lIns="0" tIns="97790" rIns="0" bIns="0" rtlCol="0">
            <a:spAutoFit/>
          </a:bodyPr>
          <a:lstStyle/>
          <a:p>
            <a:pPr marL="102870">
              <a:lnSpc>
                <a:spcPct val="100000"/>
              </a:lnSpc>
              <a:spcBef>
                <a:spcPts val="770"/>
              </a:spcBef>
            </a:pPr>
            <a:r>
              <a:rPr sz="1100" b="1" spc="-145" dirty="0">
                <a:solidFill>
                  <a:srgbClr val="FFFFFF"/>
                </a:solidFill>
                <a:latin typeface="Arial"/>
                <a:cs typeface="Arial"/>
              </a:rPr>
              <a:t>GROUP</a:t>
            </a:r>
            <a:r>
              <a:rPr sz="11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5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1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696075" y="4991100"/>
            <a:ext cx="733425" cy="352425"/>
          </a:xfrm>
          <a:prstGeom prst="rect">
            <a:avLst/>
          </a:prstGeom>
          <a:solidFill>
            <a:srgbClr val="585858"/>
          </a:solidFill>
        </p:spPr>
        <p:txBody>
          <a:bodyPr vert="horz" wrap="square" lIns="0" tIns="95250" rIns="0" bIns="0" rtlCol="0">
            <a:spAutoFit/>
          </a:bodyPr>
          <a:lstStyle/>
          <a:p>
            <a:pPr marL="102870">
              <a:lnSpc>
                <a:spcPct val="100000"/>
              </a:lnSpc>
              <a:spcBef>
                <a:spcPts val="750"/>
              </a:spcBef>
            </a:pPr>
            <a:r>
              <a:rPr sz="1100" b="1" spc="-145" dirty="0">
                <a:solidFill>
                  <a:srgbClr val="FFFFFF"/>
                </a:solidFill>
                <a:latin typeface="Arial"/>
                <a:cs typeface="Arial"/>
              </a:rPr>
              <a:t>GROUP</a:t>
            </a:r>
            <a:r>
              <a:rPr sz="11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50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90625" y="4162425"/>
            <a:ext cx="411480" cy="1752600"/>
            <a:chOff x="1190625" y="4162425"/>
            <a:chExt cx="411480" cy="1752600"/>
          </a:xfrm>
        </p:grpSpPr>
        <p:sp>
          <p:nvSpPr>
            <p:cNvPr id="3" name="object 3"/>
            <p:cNvSpPr/>
            <p:nvPr/>
          </p:nvSpPr>
          <p:spPr>
            <a:xfrm>
              <a:off x="1209675" y="4162425"/>
              <a:ext cx="0" cy="1675764"/>
            </a:xfrm>
            <a:custGeom>
              <a:avLst/>
              <a:gdLst/>
              <a:ahLst/>
              <a:cxnLst/>
              <a:rect l="l" t="t" r="r" b="b"/>
              <a:pathLst>
                <a:path h="1675764">
                  <a:moveTo>
                    <a:pt x="0" y="0"/>
                  </a:moveTo>
                  <a:lnTo>
                    <a:pt x="0" y="1675688"/>
                  </a:lnTo>
                </a:path>
              </a:pathLst>
            </a:custGeom>
            <a:ln w="38100">
              <a:solidFill>
                <a:srgbClr val="5858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209675" y="5743726"/>
              <a:ext cx="392430" cy="171450"/>
            </a:xfrm>
            <a:custGeom>
              <a:avLst/>
              <a:gdLst/>
              <a:ahLst/>
              <a:cxnLst/>
              <a:rect l="l" t="t" r="r" b="b"/>
              <a:pathLst>
                <a:path w="392430" h="171450">
                  <a:moveTo>
                    <a:pt x="316716" y="85573"/>
                  </a:moveTo>
                  <a:lnTo>
                    <a:pt x="230631" y="135789"/>
                  </a:lnTo>
                  <a:lnTo>
                    <a:pt x="224952" y="140822"/>
                  </a:lnTo>
                  <a:lnTo>
                    <a:pt x="221773" y="147400"/>
                  </a:lnTo>
                  <a:lnTo>
                    <a:pt x="221309" y="154688"/>
                  </a:lnTo>
                  <a:lnTo>
                    <a:pt x="223774" y="161849"/>
                  </a:lnTo>
                  <a:lnTo>
                    <a:pt x="228824" y="167497"/>
                  </a:lnTo>
                  <a:lnTo>
                    <a:pt x="235410" y="170670"/>
                  </a:lnTo>
                  <a:lnTo>
                    <a:pt x="242687" y="171147"/>
                  </a:lnTo>
                  <a:lnTo>
                    <a:pt x="249809" y="168707"/>
                  </a:lnTo>
                  <a:lnTo>
                    <a:pt x="359650" y="104623"/>
                  </a:lnTo>
                  <a:lnTo>
                    <a:pt x="354584" y="104623"/>
                  </a:lnTo>
                  <a:lnTo>
                    <a:pt x="354584" y="102032"/>
                  </a:lnTo>
                  <a:lnTo>
                    <a:pt x="344931" y="102032"/>
                  </a:lnTo>
                  <a:lnTo>
                    <a:pt x="316716" y="85573"/>
                  </a:lnTo>
                  <a:close/>
                </a:path>
                <a:path w="392430" h="171450">
                  <a:moveTo>
                    <a:pt x="284059" y="66523"/>
                  </a:moveTo>
                  <a:lnTo>
                    <a:pt x="0" y="66523"/>
                  </a:lnTo>
                  <a:lnTo>
                    <a:pt x="0" y="104623"/>
                  </a:lnTo>
                  <a:lnTo>
                    <a:pt x="284059" y="104623"/>
                  </a:lnTo>
                  <a:lnTo>
                    <a:pt x="316716" y="85573"/>
                  </a:lnTo>
                  <a:lnTo>
                    <a:pt x="284059" y="66523"/>
                  </a:lnTo>
                  <a:close/>
                </a:path>
                <a:path w="392430" h="171450">
                  <a:moveTo>
                    <a:pt x="359650" y="66523"/>
                  </a:moveTo>
                  <a:lnTo>
                    <a:pt x="354584" y="66523"/>
                  </a:lnTo>
                  <a:lnTo>
                    <a:pt x="354584" y="104623"/>
                  </a:lnTo>
                  <a:lnTo>
                    <a:pt x="359650" y="104623"/>
                  </a:lnTo>
                  <a:lnTo>
                    <a:pt x="392303" y="85573"/>
                  </a:lnTo>
                  <a:lnTo>
                    <a:pt x="359650" y="66523"/>
                  </a:lnTo>
                  <a:close/>
                </a:path>
                <a:path w="392430" h="171450">
                  <a:moveTo>
                    <a:pt x="344931" y="69114"/>
                  </a:moveTo>
                  <a:lnTo>
                    <a:pt x="316716" y="85573"/>
                  </a:lnTo>
                  <a:lnTo>
                    <a:pt x="344931" y="102032"/>
                  </a:lnTo>
                  <a:lnTo>
                    <a:pt x="344931" y="69114"/>
                  </a:lnTo>
                  <a:close/>
                </a:path>
                <a:path w="392430" h="171450">
                  <a:moveTo>
                    <a:pt x="354584" y="69114"/>
                  </a:moveTo>
                  <a:lnTo>
                    <a:pt x="344931" y="69114"/>
                  </a:lnTo>
                  <a:lnTo>
                    <a:pt x="344931" y="102032"/>
                  </a:lnTo>
                  <a:lnTo>
                    <a:pt x="354584" y="102032"/>
                  </a:lnTo>
                  <a:lnTo>
                    <a:pt x="354584" y="69114"/>
                  </a:lnTo>
                  <a:close/>
                </a:path>
                <a:path w="392430" h="171450">
                  <a:moveTo>
                    <a:pt x="242687" y="0"/>
                  </a:moveTo>
                  <a:lnTo>
                    <a:pt x="235410" y="477"/>
                  </a:lnTo>
                  <a:lnTo>
                    <a:pt x="228824" y="3650"/>
                  </a:lnTo>
                  <a:lnTo>
                    <a:pt x="223774" y="9297"/>
                  </a:lnTo>
                  <a:lnTo>
                    <a:pt x="221309" y="16459"/>
                  </a:lnTo>
                  <a:lnTo>
                    <a:pt x="221773" y="23747"/>
                  </a:lnTo>
                  <a:lnTo>
                    <a:pt x="224952" y="30325"/>
                  </a:lnTo>
                  <a:lnTo>
                    <a:pt x="230631" y="35357"/>
                  </a:lnTo>
                  <a:lnTo>
                    <a:pt x="316716" y="85573"/>
                  </a:lnTo>
                  <a:lnTo>
                    <a:pt x="344931" y="69114"/>
                  </a:lnTo>
                  <a:lnTo>
                    <a:pt x="354584" y="69114"/>
                  </a:lnTo>
                  <a:lnTo>
                    <a:pt x="354584" y="66523"/>
                  </a:lnTo>
                  <a:lnTo>
                    <a:pt x="359650" y="66523"/>
                  </a:lnTo>
                  <a:lnTo>
                    <a:pt x="249809" y="2439"/>
                  </a:lnTo>
                  <a:lnTo>
                    <a:pt x="242687" y="0"/>
                  </a:lnTo>
                  <a:close/>
                </a:path>
              </a:pathLst>
            </a:custGeom>
            <a:solidFill>
              <a:srgbClr val="5858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314325" y="3162300"/>
            <a:ext cx="3933825" cy="1581150"/>
            <a:chOff x="314325" y="3162300"/>
            <a:chExt cx="3933825" cy="1581150"/>
          </a:xfrm>
        </p:grpSpPr>
        <p:sp>
          <p:nvSpPr>
            <p:cNvPr id="6" name="object 6"/>
            <p:cNvSpPr/>
            <p:nvPr/>
          </p:nvSpPr>
          <p:spPr>
            <a:xfrm>
              <a:off x="1941576" y="3784389"/>
              <a:ext cx="1217295" cy="190500"/>
            </a:xfrm>
            <a:custGeom>
              <a:avLst/>
              <a:gdLst/>
              <a:ahLst/>
              <a:cxnLst/>
              <a:rect l="l" t="t" r="r" b="b"/>
              <a:pathLst>
                <a:path w="1217295" h="190500">
                  <a:moveTo>
                    <a:pt x="1107285" y="62916"/>
                  </a:moveTo>
                  <a:lnTo>
                    <a:pt x="0" y="152483"/>
                  </a:lnTo>
                  <a:lnTo>
                    <a:pt x="3048" y="190456"/>
                  </a:lnTo>
                  <a:lnTo>
                    <a:pt x="1110451" y="100879"/>
                  </a:lnTo>
                  <a:lnTo>
                    <a:pt x="1141404" y="79303"/>
                  </a:lnTo>
                  <a:lnTo>
                    <a:pt x="1107285" y="62916"/>
                  </a:lnTo>
                  <a:close/>
                </a:path>
                <a:path w="1217295" h="190500">
                  <a:moveTo>
                    <a:pt x="1183416" y="57233"/>
                  </a:moveTo>
                  <a:lnTo>
                    <a:pt x="1177544" y="57233"/>
                  </a:lnTo>
                  <a:lnTo>
                    <a:pt x="1180592" y="95206"/>
                  </a:lnTo>
                  <a:lnTo>
                    <a:pt x="1110451" y="100879"/>
                  </a:lnTo>
                  <a:lnTo>
                    <a:pt x="1059561" y="136354"/>
                  </a:lnTo>
                  <a:lnTo>
                    <a:pt x="1054344" y="141803"/>
                  </a:lnTo>
                  <a:lnTo>
                    <a:pt x="1051734" y="148609"/>
                  </a:lnTo>
                  <a:lnTo>
                    <a:pt x="1051803" y="152483"/>
                  </a:lnTo>
                  <a:lnTo>
                    <a:pt x="1051863" y="155892"/>
                  </a:lnTo>
                  <a:lnTo>
                    <a:pt x="1054862" y="162770"/>
                  </a:lnTo>
                  <a:lnTo>
                    <a:pt x="1060313" y="168007"/>
                  </a:lnTo>
                  <a:lnTo>
                    <a:pt x="1067133" y="170660"/>
                  </a:lnTo>
                  <a:lnTo>
                    <a:pt x="1074254" y="170660"/>
                  </a:lnTo>
                  <a:lnTo>
                    <a:pt x="1081405" y="167596"/>
                  </a:lnTo>
                  <a:lnTo>
                    <a:pt x="1216787" y="73235"/>
                  </a:lnTo>
                  <a:lnTo>
                    <a:pt x="1183416" y="57233"/>
                  </a:lnTo>
                  <a:close/>
                </a:path>
                <a:path w="1217295" h="190500">
                  <a:moveTo>
                    <a:pt x="1141404" y="79303"/>
                  </a:moveTo>
                  <a:lnTo>
                    <a:pt x="1110451" y="100879"/>
                  </a:lnTo>
                  <a:lnTo>
                    <a:pt x="1180592" y="95206"/>
                  </a:lnTo>
                  <a:lnTo>
                    <a:pt x="1180449" y="93428"/>
                  </a:lnTo>
                  <a:lnTo>
                    <a:pt x="1170813" y="93428"/>
                  </a:lnTo>
                  <a:lnTo>
                    <a:pt x="1141404" y="79303"/>
                  </a:lnTo>
                  <a:close/>
                </a:path>
                <a:path w="1217295" h="190500">
                  <a:moveTo>
                    <a:pt x="1168146" y="60662"/>
                  </a:moveTo>
                  <a:lnTo>
                    <a:pt x="1141404" y="79303"/>
                  </a:lnTo>
                  <a:lnTo>
                    <a:pt x="1170813" y="93428"/>
                  </a:lnTo>
                  <a:lnTo>
                    <a:pt x="1168146" y="60662"/>
                  </a:lnTo>
                  <a:close/>
                </a:path>
                <a:path w="1217295" h="190500">
                  <a:moveTo>
                    <a:pt x="1177819" y="60662"/>
                  </a:moveTo>
                  <a:lnTo>
                    <a:pt x="1168146" y="60662"/>
                  </a:lnTo>
                  <a:lnTo>
                    <a:pt x="1170813" y="93428"/>
                  </a:lnTo>
                  <a:lnTo>
                    <a:pt x="1180449" y="93428"/>
                  </a:lnTo>
                  <a:lnTo>
                    <a:pt x="1177819" y="60662"/>
                  </a:lnTo>
                  <a:close/>
                </a:path>
                <a:path w="1217295" h="190500">
                  <a:moveTo>
                    <a:pt x="1177544" y="57233"/>
                  </a:moveTo>
                  <a:lnTo>
                    <a:pt x="1107285" y="62916"/>
                  </a:lnTo>
                  <a:lnTo>
                    <a:pt x="1141404" y="79303"/>
                  </a:lnTo>
                  <a:lnTo>
                    <a:pt x="1168146" y="60662"/>
                  </a:lnTo>
                  <a:lnTo>
                    <a:pt x="1177819" y="60662"/>
                  </a:lnTo>
                  <a:lnTo>
                    <a:pt x="1177544" y="57233"/>
                  </a:lnTo>
                  <a:close/>
                </a:path>
                <a:path w="1217295" h="190500">
                  <a:moveTo>
                    <a:pt x="1060652" y="0"/>
                  </a:moveTo>
                  <a:lnTo>
                    <a:pt x="1053433" y="1067"/>
                  </a:lnTo>
                  <a:lnTo>
                    <a:pt x="1047118" y="4754"/>
                  </a:lnTo>
                  <a:lnTo>
                    <a:pt x="1042543" y="10751"/>
                  </a:lnTo>
                  <a:lnTo>
                    <a:pt x="1040683" y="18113"/>
                  </a:lnTo>
                  <a:lnTo>
                    <a:pt x="1041765" y="25356"/>
                  </a:lnTo>
                  <a:lnTo>
                    <a:pt x="1045489" y="31646"/>
                  </a:lnTo>
                  <a:lnTo>
                    <a:pt x="1051560" y="36151"/>
                  </a:lnTo>
                  <a:lnTo>
                    <a:pt x="1107285" y="62916"/>
                  </a:lnTo>
                  <a:lnTo>
                    <a:pt x="1177544" y="57233"/>
                  </a:lnTo>
                  <a:lnTo>
                    <a:pt x="1183416" y="57233"/>
                  </a:lnTo>
                  <a:lnTo>
                    <a:pt x="1067943" y="1861"/>
                  </a:lnTo>
                  <a:lnTo>
                    <a:pt x="1060652" y="0"/>
                  </a:lnTo>
                  <a:close/>
                </a:path>
              </a:pathLst>
            </a:custGeom>
            <a:solidFill>
              <a:srgbClr val="5858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42900" y="3190875"/>
              <a:ext cx="1600200" cy="1524000"/>
            </a:xfrm>
            <a:custGeom>
              <a:avLst/>
              <a:gdLst/>
              <a:ahLst/>
              <a:cxnLst/>
              <a:rect l="l" t="t" r="r" b="b"/>
              <a:pathLst>
                <a:path w="1600200" h="1524000">
                  <a:moveTo>
                    <a:pt x="800100" y="0"/>
                  </a:moveTo>
                  <a:lnTo>
                    <a:pt x="751360" y="1390"/>
                  </a:lnTo>
                  <a:lnTo>
                    <a:pt x="703392" y="5508"/>
                  </a:lnTo>
                  <a:lnTo>
                    <a:pt x="656280" y="12275"/>
                  </a:lnTo>
                  <a:lnTo>
                    <a:pt x="610108" y="21610"/>
                  </a:lnTo>
                  <a:lnTo>
                    <a:pt x="564960" y="33435"/>
                  </a:lnTo>
                  <a:lnTo>
                    <a:pt x="520918" y="47668"/>
                  </a:lnTo>
                  <a:lnTo>
                    <a:pt x="478068" y="64231"/>
                  </a:lnTo>
                  <a:lnTo>
                    <a:pt x="436491" y="83044"/>
                  </a:lnTo>
                  <a:lnTo>
                    <a:pt x="396273" y="104027"/>
                  </a:lnTo>
                  <a:lnTo>
                    <a:pt x="357497" y="127100"/>
                  </a:lnTo>
                  <a:lnTo>
                    <a:pt x="320246" y="152185"/>
                  </a:lnTo>
                  <a:lnTo>
                    <a:pt x="284605" y="179200"/>
                  </a:lnTo>
                  <a:lnTo>
                    <a:pt x="250656" y="208067"/>
                  </a:lnTo>
                  <a:lnTo>
                    <a:pt x="218484" y="238706"/>
                  </a:lnTo>
                  <a:lnTo>
                    <a:pt x="188173" y="271037"/>
                  </a:lnTo>
                  <a:lnTo>
                    <a:pt x="159805" y="304981"/>
                  </a:lnTo>
                  <a:lnTo>
                    <a:pt x="133465" y="340457"/>
                  </a:lnTo>
                  <a:lnTo>
                    <a:pt x="109236" y="377387"/>
                  </a:lnTo>
                  <a:lnTo>
                    <a:pt x="87203" y="415690"/>
                  </a:lnTo>
                  <a:lnTo>
                    <a:pt x="67448" y="455287"/>
                  </a:lnTo>
                  <a:lnTo>
                    <a:pt x="50056" y="496098"/>
                  </a:lnTo>
                  <a:lnTo>
                    <a:pt x="35109" y="538044"/>
                  </a:lnTo>
                  <a:lnTo>
                    <a:pt x="22693" y="581044"/>
                  </a:lnTo>
                  <a:lnTo>
                    <a:pt x="12890" y="625019"/>
                  </a:lnTo>
                  <a:lnTo>
                    <a:pt x="5784" y="669890"/>
                  </a:lnTo>
                  <a:lnTo>
                    <a:pt x="1460" y="715577"/>
                  </a:lnTo>
                  <a:lnTo>
                    <a:pt x="0" y="762000"/>
                  </a:lnTo>
                  <a:lnTo>
                    <a:pt x="1460" y="808422"/>
                  </a:lnTo>
                  <a:lnTo>
                    <a:pt x="5784" y="854109"/>
                  </a:lnTo>
                  <a:lnTo>
                    <a:pt x="12890" y="898980"/>
                  </a:lnTo>
                  <a:lnTo>
                    <a:pt x="22693" y="942955"/>
                  </a:lnTo>
                  <a:lnTo>
                    <a:pt x="35109" y="985955"/>
                  </a:lnTo>
                  <a:lnTo>
                    <a:pt x="50056" y="1027901"/>
                  </a:lnTo>
                  <a:lnTo>
                    <a:pt x="67448" y="1068712"/>
                  </a:lnTo>
                  <a:lnTo>
                    <a:pt x="87203" y="1108309"/>
                  </a:lnTo>
                  <a:lnTo>
                    <a:pt x="109236" y="1146612"/>
                  </a:lnTo>
                  <a:lnTo>
                    <a:pt x="133465" y="1183542"/>
                  </a:lnTo>
                  <a:lnTo>
                    <a:pt x="159805" y="1219018"/>
                  </a:lnTo>
                  <a:lnTo>
                    <a:pt x="188173" y="1252962"/>
                  </a:lnTo>
                  <a:lnTo>
                    <a:pt x="218484" y="1285293"/>
                  </a:lnTo>
                  <a:lnTo>
                    <a:pt x="250656" y="1315932"/>
                  </a:lnTo>
                  <a:lnTo>
                    <a:pt x="284605" y="1344799"/>
                  </a:lnTo>
                  <a:lnTo>
                    <a:pt x="320246" y="1371814"/>
                  </a:lnTo>
                  <a:lnTo>
                    <a:pt x="357497" y="1396899"/>
                  </a:lnTo>
                  <a:lnTo>
                    <a:pt x="396273" y="1419972"/>
                  </a:lnTo>
                  <a:lnTo>
                    <a:pt x="436491" y="1440955"/>
                  </a:lnTo>
                  <a:lnTo>
                    <a:pt x="478068" y="1459768"/>
                  </a:lnTo>
                  <a:lnTo>
                    <a:pt x="520918" y="1476331"/>
                  </a:lnTo>
                  <a:lnTo>
                    <a:pt x="564960" y="1490564"/>
                  </a:lnTo>
                  <a:lnTo>
                    <a:pt x="610108" y="1502389"/>
                  </a:lnTo>
                  <a:lnTo>
                    <a:pt x="656280" y="1511724"/>
                  </a:lnTo>
                  <a:lnTo>
                    <a:pt x="703392" y="1518491"/>
                  </a:lnTo>
                  <a:lnTo>
                    <a:pt x="751360" y="1522609"/>
                  </a:lnTo>
                  <a:lnTo>
                    <a:pt x="800100" y="1524000"/>
                  </a:lnTo>
                  <a:lnTo>
                    <a:pt x="848834" y="1522609"/>
                  </a:lnTo>
                  <a:lnTo>
                    <a:pt x="896797" y="1518491"/>
                  </a:lnTo>
                  <a:lnTo>
                    <a:pt x="943905" y="1511724"/>
                  </a:lnTo>
                  <a:lnTo>
                    <a:pt x="990074" y="1502389"/>
                  </a:lnTo>
                  <a:lnTo>
                    <a:pt x="1035220" y="1490564"/>
                  </a:lnTo>
                  <a:lnTo>
                    <a:pt x="1079260" y="1476331"/>
                  </a:lnTo>
                  <a:lnTo>
                    <a:pt x="1122110" y="1459768"/>
                  </a:lnTo>
                  <a:lnTo>
                    <a:pt x="1163685" y="1440955"/>
                  </a:lnTo>
                  <a:lnTo>
                    <a:pt x="1203903" y="1419972"/>
                  </a:lnTo>
                  <a:lnTo>
                    <a:pt x="1242679" y="1396899"/>
                  </a:lnTo>
                  <a:lnTo>
                    <a:pt x="1279931" y="1371814"/>
                  </a:lnTo>
                  <a:lnTo>
                    <a:pt x="1315573" y="1344799"/>
                  </a:lnTo>
                  <a:lnTo>
                    <a:pt x="1349523" y="1315932"/>
                  </a:lnTo>
                  <a:lnTo>
                    <a:pt x="1381696" y="1285293"/>
                  </a:lnTo>
                  <a:lnTo>
                    <a:pt x="1412010" y="1252962"/>
                  </a:lnTo>
                  <a:lnTo>
                    <a:pt x="1440379" y="1219018"/>
                  </a:lnTo>
                  <a:lnTo>
                    <a:pt x="1466721" y="1183542"/>
                  </a:lnTo>
                  <a:lnTo>
                    <a:pt x="1490951" y="1146612"/>
                  </a:lnTo>
                  <a:lnTo>
                    <a:pt x="1512987" y="1108309"/>
                  </a:lnTo>
                  <a:lnTo>
                    <a:pt x="1532743" y="1068712"/>
                  </a:lnTo>
                  <a:lnTo>
                    <a:pt x="1550137" y="1027901"/>
                  </a:lnTo>
                  <a:lnTo>
                    <a:pt x="1565085" y="985955"/>
                  </a:lnTo>
                  <a:lnTo>
                    <a:pt x="1577503" y="942955"/>
                  </a:lnTo>
                  <a:lnTo>
                    <a:pt x="1587307" y="898980"/>
                  </a:lnTo>
                  <a:lnTo>
                    <a:pt x="1594414" y="854109"/>
                  </a:lnTo>
                  <a:lnTo>
                    <a:pt x="1598739" y="808422"/>
                  </a:lnTo>
                  <a:lnTo>
                    <a:pt x="1600200" y="762000"/>
                  </a:lnTo>
                  <a:lnTo>
                    <a:pt x="1598739" y="715577"/>
                  </a:lnTo>
                  <a:lnTo>
                    <a:pt x="1594414" y="669890"/>
                  </a:lnTo>
                  <a:lnTo>
                    <a:pt x="1587307" y="625019"/>
                  </a:lnTo>
                  <a:lnTo>
                    <a:pt x="1577503" y="581044"/>
                  </a:lnTo>
                  <a:lnTo>
                    <a:pt x="1565085" y="538044"/>
                  </a:lnTo>
                  <a:lnTo>
                    <a:pt x="1550137" y="496098"/>
                  </a:lnTo>
                  <a:lnTo>
                    <a:pt x="1532743" y="455287"/>
                  </a:lnTo>
                  <a:lnTo>
                    <a:pt x="1512987" y="415690"/>
                  </a:lnTo>
                  <a:lnTo>
                    <a:pt x="1490951" y="377387"/>
                  </a:lnTo>
                  <a:lnTo>
                    <a:pt x="1466721" y="340457"/>
                  </a:lnTo>
                  <a:lnTo>
                    <a:pt x="1440379" y="304981"/>
                  </a:lnTo>
                  <a:lnTo>
                    <a:pt x="1412010" y="271037"/>
                  </a:lnTo>
                  <a:lnTo>
                    <a:pt x="1381696" y="238706"/>
                  </a:lnTo>
                  <a:lnTo>
                    <a:pt x="1349523" y="208067"/>
                  </a:lnTo>
                  <a:lnTo>
                    <a:pt x="1315573" y="179200"/>
                  </a:lnTo>
                  <a:lnTo>
                    <a:pt x="1279931" y="152185"/>
                  </a:lnTo>
                  <a:lnTo>
                    <a:pt x="1242679" y="127100"/>
                  </a:lnTo>
                  <a:lnTo>
                    <a:pt x="1203903" y="104027"/>
                  </a:lnTo>
                  <a:lnTo>
                    <a:pt x="1163685" y="83044"/>
                  </a:lnTo>
                  <a:lnTo>
                    <a:pt x="1122110" y="64231"/>
                  </a:lnTo>
                  <a:lnTo>
                    <a:pt x="1079260" y="47668"/>
                  </a:lnTo>
                  <a:lnTo>
                    <a:pt x="1035220" y="33435"/>
                  </a:lnTo>
                  <a:lnTo>
                    <a:pt x="990074" y="21610"/>
                  </a:lnTo>
                  <a:lnTo>
                    <a:pt x="943905" y="12275"/>
                  </a:lnTo>
                  <a:lnTo>
                    <a:pt x="896797" y="5508"/>
                  </a:lnTo>
                  <a:lnTo>
                    <a:pt x="848834" y="1390"/>
                  </a:lnTo>
                  <a:lnTo>
                    <a:pt x="8001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42900" y="3190875"/>
              <a:ext cx="1600200" cy="1524000"/>
            </a:xfrm>
            <a:custGeom>
              <a:avLst/>
              <a:gdLst/>
              <a:ahLst/>
              <a:cxnLst/>
              <a:rect l="l" t="t" r="r" b="b"/>
              <a:pathLst>
                <a:path w="1600200" h="1524000">
                  <a:moveTo>
                    <a:pt x="0" y="762000"/>
                  </a:moveTo>
                  <a:lnTo>
                    <a:pt x="1460" y="715577"/>
                  </a:lnTo>
                  <a:lnTo>
                    <a:pt x="5784" y="669890"/>
                  </a:lnTo>
                  <a:lnTo>
                    <a:pt x="12890" y="625019"/>
                  </a:lnTo>
                  <a:lnTo>
                    <a:pt x="22693" y="581044"/>
                  </a:lnTo>
                  <a:lnTo>
                    <a:pt x="35109" y="538044"/>
                  </a:lnTo>
                  <a:lnTo>
                    <a:pt x="50056" y="496098"/>
                  </a:lnTo>
                  <a:lnTo>
                    <a:pt x="67448" y="455287"/>
                  </a:lnTo>
                  <a:lnTo>
                    <a:pt x="87203" y="415690"/>
                  </a:lnTo>
                  <a:lnTo>
                    <a:pt x="109236" y="377387"/>
                  </a:lnTo>
                  <a:lnTo>
                    <a:pt x="133465" y="340457"/>
                  </a:lnTo>
                  <a:lnTo>
                    <a:pt x="159805" y="304981"/>
                  </a:lnTo>
                  <a:lnTo>
                    <a:pt x="188173" y="271037"/>
                  </a:lnTo>
                  <a:lnTo>
                    <a:pt x="218484" y="238706"/>
                  </a:lnTo>
                  <a:lnTo>
                    <a:pt x="250656" y="208067"/>
                  </a:lnTo>
                  <a:lnTo>
                    <a:pt x="284605" y="179200"/>
                  </a:lnTo>
                  <a:lnTo>
                    <a:pt x="320246" y="152185"/>
                  </a:lnTo>
                  <a:lnTo>
                    <a:pt x="357497" y="127100"/>
                  </a:lnTo>
                  <a:lnTo>
                    <a:pt x="396273" y="104027"/>
                  </a:lnTo>
                  <a:lnTo>
                    <a:pt x="436491" y="83044"/>
                  </a:lnTo>
                  <a:lnTo>
                    <a:pt x="478068" y="64231"/>
                  </a:lnTo>
                  <a:lnTo>
                    <a:pt x="520918" y="47668"/>
                  </a:lnTo>
                  <a:lnTo>
                    <a:pt x="564960" y="33435"/>
                  </a:lnTo>
                  <a:lnTo>
                    <a:pt x="610108" y="21610"/>
                  </a:lnTo>
                  <a:lnTo>
                    <a:pt x="656280" y="12275"/>
                  </a:lnTo>
                  <a:lnTo>
                    <a:pt x="703392" y="5508"/>
                  </a:lnTo>
                  <a:lnTo>
                    <a:pt x="751360" y="1390"/>
                  </a:lnTo>
                  <a:lnTo>
                    <a:pt x="800100" y="0"/>
                  </a:lnTo>
                  <a:lnTo>
                    <a:pt x="848834" y="1390"/>
                  </a:lnTo>
                  <a:lnTo>
                    <a:pt x="896797" y="5508"/>
                  </a:lnTo>
                  <a:lnTo>
                    <a:pt x="943905" y="12275"/>
                  </a:lnTo>
                  <a:lnTo>
                    <a:pt x="990074" y="21610"/>
                  </a:lnTo>
                  <a:lnTo>
                    <a:pt x="1035220" y="33435"/>
                  </a:lnTo>
                  <a:lnTo>
                    <a:pt x="1079260" y="47668"/>
                  </a:lnTo>
                  <a:lnTo>
                    <a:pt x="1122110" y="64231"/>
                  </a:lnTo>
                  <a:lnTo>
                    <a:pt x="1163685" y="83044"/>
                  </a:lnTo>
                  <a:lnTo>
                    <a:pt x="1203903" y="104027"/>
                  </a:lnTo>
                  <a:lnTo>
                    <a:pt x="1242679" y="127100"/>
                  </a:lnTo>
                  <a:lnTo>
                    <a:pt x="1279931" y="152185"/>
                  </a:lnTo>
                  <a:lnTo>
                    <a:pt x="1315573" y="179200"/>
                  </a:lnTo>
                  <a:lnTo>
                    <a:pt x="1349523" y="208067"/>
                  </a:lnTo>
                  <a:lnTo>
                    <a:pt x="1381696" y="238706"/>
                  </a:lnTo>
                  <a:lnTo>
                    <a:pt x="1412010" y="271037"/>
                  </a:lnTo>
                  <a:lnTo>
                    <a:pt x="1440379" y="304981"/>
                  </a:lnTo>
                  <a:lnTo>
                    <a:pt x="1466721" y="340457"/>
                  </a:lnTo>
                  <a:lnTo>
                    <a:pt x="1490951" y="377387"/>
                  </a:lnTo>
                  <a:lnTo>
                    <a:pt x="1512987" y="415690"/>
                  </a:lnTo>
                  <a:lnTo>
                    <a:pt x="1532743" y="455287"/>
                  </a:lnTo>
                  <a:lnTo>
                    <a:pt x="1550137" y="496098"/>
                  </a:lnTo>
                  <a:lnTo>
                    <a:pt x="1565085" y="538044"/>
                  </a:lnTo>
                  <a:lnTo>
                    <a:pt x="1577503" y="581044"/>
                  </a:lnTo>
                  <a:lnTo>
                    <a:pt x="1587307" y="625019"/>
                  </a:lnTo>
                  <a:lnTo>
                    <a:pt x="1594414" y="669890"/>
                  </a:lnTo>
                  <a:lnTo>
                    <a:pt x="1598739" y="715577"/>
                  </a:lnTo>
                  <a:lnTo>
                    <a:pt x="1600200" y="762000"/>
                  </a:lnTo>
                  <a:lnTo>
                    <a:pt x="1598739" y="808422"/>
                  </a:lnTo>
                  <a:lnTo>
                    <a:pt x="1594414" y="854109"/>
                  </a:lnTo>
                  <a:lnTo>
                    <a:pt x="1587307" y="898980"/>
                  </a:lnTo>
                  <a:lnTo>
                    <a:pt x="1577503" y="942955"/>
                  </a:lnTo>
                  <a:lnTo>
                    <a:pt x="1565085" y="985955"/>
                  </a:lnTo>
                  <a:lnTo>
                    <a:pt x="1550137" y="1027901"/>
                  </a:lnTo>
                  <a:lnTo>
                    <a:pt x="1532743" y="1068712"/>
                  </a:lnTo>
                  <a:lnTo>
                    <a:pt x="1512987" y="1108309"/>
                  </a:lnTo>
                  <a:lnTo>
                    <a:pt x="1490951" y="1146612"/>
                  </a:lnTo>
                  <a:lnTo>
                    <a:pt x="1466721" y="1183542"/>
                  </a:lnTo>
                  <a:lnTo>
                    <a:pt x="1440379" y="1219018"/>
                  </a:lnTo>
                  <a:lnTo>
                    <a:pt x="1412010" y="1252962"/>
                  </a:lnTo>
                  <a:lnTo>
                    <a:pt x="1381696" y="1285293"/>
                  </a:lnTo>
                  <a:lnTo>
                    <a:pt x="1349523" y="1315932"/>
                  </a:lnTo>
                  <a:lnTo>
                    <a:pt x="1315573" y="1344799"/>
                  </a:lnTo>
                  <a:lnTo>
                    <a:pt x="1279931" y="1371814"/>
                  </a:lnTo>
                  <a:lnTo>
                    <a:pt x="1242679" y="1396899"/>
                  </a:lnTo>
                  <a:lnTo>
                    <a:pt x="1203903" y="1419972"/>
                  </a:lnTo>
                  <a:lnTo>
                    <a:pt x="1163685" y="1440955"/>
                  </a:lnTo>
                  <a:lnTo>
                    <a:pt x="1122110" y="1459768"/>
                  </a:lnTo>
                  <a:lnTo>
                    <a:pt x="1079260" y="1476331"/>
                  </a:lnTo>
                  <a:lnTo>
                    <a:pt x="1035220" y="1490564"/>
                  </a:lnTo>
                  <a:lnTo>
                    <a:pt x="990074" y="1502389"/>
                  </a:lnTo>
                  <a:lnTo>
                    <a:pt x="943905" y="1511724"/>
                  </a:lnTo>
                  <a:lnTo>
                    <a:pt x="896797" y="1518491"/>
                  </a:lnTo>
                  <a:lnTo>
                    <a:pt x="848834" y="1522609"/>
                  </a:lnTo>
                  <a:lnTo>
                    <a:pt x="800100" y="1524000"/>
                  </a:lnTo>
                  <a:lnTo>
                    <a:pt x="751360" y="1522609"/>
                  </a:lnTo>
                  <a:lnTo>
                    <a:pt x="703392" y="1518491"/>
                  </a:lnTo>
                  <a:lnTo>
                    <a:pt x="656280" y="1511724"/>
                  </a:lnTo>
                  <a:lnTo>
                    <a:pt x="610108" y="1502389"/>
                  </a:lnTo>
                  <a:lnTo>
                    <a:pt x="564960" y="1490564"/>
                  </a:lnTo>
                  <a:lnTo>
                    <a:pt x="520918" y="1476331"/>
                  </a:lnTo>
                  <a:lnTo>
                    <a:pt x="478068" y="1459768"/>
                  </a:lnTo>
                  <a:lnTo>
                    <a:pt x="436491" y="1440955"/>
                  </a:lnTo>
                  <a:lnTo>
                    <a:pt x="396273" y="1419972"/>
                  </a:lnTo>
                  <a:lnTo>
                    <a:pt x="357497" y="1396899"/>
                  </a:lnTo>
                  <a:lnTo>
                    <a:pt x="320246" y="1371814"/>
                  </a:lnTo>
                  <a:lnTo>
                    <a:pt x="284605" y="1344799"/>
                  </a:lnTo>
                  <a:lnTo>
                    <a:pt x="250656" y="1315932"/>
                  </a:lnTo>
                  <a:lnTo>
                    <a:pt x="218484" y="1285293"/>
                  </a:lnTo>
                  <a:lnTo>
                    <a:pt x="188173" y="1252962"/>
                  </a:lnTo>
                  <a:lnTo>
                    <a:pt x="159805" y="1219018"/>
                  </a:lnTo>
                  <a:lnTo>
                    <a:pt x="133465" y="1183542"/>
                  </a:lnTo>
                  <a:lnTo>
                    <a:pt x="109236" y="1146612"/>
                  </a:lnTo>
                  <a:lnTo>
                    <a:pt x="87203" y="1108309"/>
                  </a:lnTo>
                  <a:lnTo>
                    <a:pt x="67448" y="1068712"/>
                  </a:lnTo>
                  <a:lnTo>
                    <a:pt x="50056" y="1027901"/>
                  </a:lnTo>
                  <a:lnTo>
                    <a:pt x="35109" y="985955"/>
                  </a:lnTo>
                  <a:lnTo>
                    <a:pt x="22693" y="942955"/>
                  </a:lnTo>
                  <a:lnTo>
                    <a:pt x="12890" y="898980"/>
                  </a:lnTo>
                  <a:lnTo>
                    <a:pt x="5784" y="854109"/>
                  </a:lnTo>
                  <a:lnTo>
                    <a:pt x="1460" y="808422"/>
                  </a:lnTo>
                  <a:lnTo>
                    <a:pt x="0" y="762000"/>
                  </a:lnTo>
                  <a:close/>
                </a:path>
              </a:pathLst>
            </a:custGeom>
            <a:ln w="57150">
              <a:solidFill>
                <a:srgbClr val="5858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9575" y="3238500"/>
              <a:ext cx="1466850" cy="1390650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3162300" y="3333750"/>
              <a:ext cx="1057275" cy="1038225"/>
            </a:xfrm>
            <a:custGeom>
              <a:avLst/>
              <a:gdLst/>
              <a:ahLst/>
              <a:cxnLst/>
              <a:rect l="l" t="t" r="r" b="b"/>
              <a:pathLst>
                <a:path w="1057275" h="1038225">
                  <a:moveTo>
                    <a:pt x="0" y="519049"/>
                  </a:moveTo>
                  <a:lnTo>
                    <a:pt x="2160" y="471808"/>
                  </a:lnTo>
                  <a:lnTo>
                    <a:pt x="8518" y="425755"/>
                  </a:lnTo>
                  <a:lnTo>
                    <a:pt x="18887" y="381073"/>
                  </a:lnTo>
                  <a:lnTo>
                    <a:pt x="33079" y="337945"/>
                  </a:lnTo>
                  <a:lnTo>
                    <a:pt x="50908" y="296555"/>
                  </a:lnTo>
                  <a:lnTo>
                    <a:pt x="72187" y="257085"/>
                  </a:lnTo>
                  <a:lnTo>
                    <a:pt x="96730" y="219720"/>
                  </a:lnTo>
                  <a:lnTo>
                    <a:pt x="124350" y="184642"/>
                  </a:lnTo>
                  <a:lnTo>
                    <a:pt x="154860" y="152034"/>
                  </a:lnTo>
                  <a:lnTo>
                    <a:pt x="188074" y="122081"/>
                  </a:lnTo>
                  <a:lnTo>
                    <a:pt x="223804" y="94965"/>
                  </a:lnTo>
                  <a:lnTo>
                    <a:pt x="261864" y="70870"/>
                  </a:lnTo>
                  <a:lnTo>
                    <a:pt x="302068" y="49979"/>
                  </a:lnTo>
                  <a:lnTo>
                    <a:pt x="344228" y="32475"/>
                  </a:lnTo>
                  <a:lnTo>
                    <a:pt x="388158" y="18542"/>
                  </a:lnTo>
                  <a:lnTo>
                    <a:pt x="433671" y="8363"/>
                  </a:lnTo>
                  <a:lnTo>
                    <a:pt x="480581" y="2121"/>
                  </a:lnTo>
                  <a:lnTo>
                    <a:pt x="528701" y="0"/>
                  </a:lnTo>
                  <a:lnTo>
                    <a:pt x="576800" y="2121"/>
                  </a:lnTo>
                  <a:lnTo>
                    <a:pt x="623692" y="8363"/>
                  </a:lnTo>
                  <a:lnTo>
                    <a:pt x="669190" y="18542"/>
                  </a:lnTo>
                  <a:lnTo>
                    <a:pt x="713106" y="32475"/>
                  </a:lnTo>
                  <a:lnTo>
                    <a:pt x="755254" y="49979"/>
                  </a:lnTo>
                  <a:lnTo>
                    <a:pt x="795448" y="70870"/>
                  </a:lnTo>
                  <a:lnTo>
                    <a:pt x="833499" y="94965"/>
                  </a:lnTo>
                  <a:lnTo>
                    <a:pt x="869222" y="122081"/>
                  </a:lnTo>
                  <a:lnTo>
                    <a:pt x="902430" y="152034"/>
                  </a:lnTo>
                  <a:lnTo>
                    <a:pt x="932935" y="184642"/>
                  </a:lnTo>
                  <a:lnTo>
                    <a:pt x="960551" y="219720"/>
                  </a:lnTo>
                  <a:lnTo>
                    <a:pt x="985091" y="257085"/>
                  </a:lnTo>
                  <a:lnTo>
                    <a:pt x="1006369" y="296555"/>
                  </a:lnTo>
                  <a:lnTo>
                    <a:pt x="1024197" y="337945"/>
                  </a:lnTo>
                  <a:lnTo>
                    <a:pt x="1038388" y="381073"/>
                  </a:lnTo>
                  <a:lnTo>
                    <a:pt x="1048756" y="425755"/>
                  </a:lnTo>
                  <a:lnTo>
                    <a:pt x="1055114" y="471808"/>
                  </a:lnTo>
                  <a:lnTo>
                    <a:pt x="1057275" y="519049"/>
                  </a:lnTo>
                  <a:lnTo>
                    <a:pt x="1055114" y="566309"/>
                  </a:lnTo>
                  <a:lnTo>
                    <a:pt x="1048756" y="612380"/>
                  </a:lnTo>
                  <a:lnTo>
                    <a:pt x="1038388" y="657078"/>
                  </a:lnTo>
                  <a:lnTo>
                    <a:pt x="1024197" y="700219"/>
                  </a:lnTo>
                  <a:lnTo>
                    <a:pt x="1006369" y="741621"/>
                  </a:lnTo>
                  <a:lnTo>
                    <a:pt x="985091" y="781101"/>
                  </a:lnTo>
                  <a:lnTo>
                    <a:pt x="960551" y="818475"/>
                  </a:lnTo>
                  <a:lnTo>
                    <a:pt x="932935" y="853561"/>
                  </a:lnTo>
                  <a:lnTo>
                    <a:pt x="902430" y="886174"/>
                  </a:lnTo>
                  <a:lnTo>
                    <a:pt x="869222" y="916132"/>
                  </a:lnTo>
                  <a:lnTo>
                    <a:pt x="833499" y="943251"/>
                  </a:lnTo>
                  <a:lnTo>
                    <a:pt x="795448" y="967349"/>
                  </a:lnTo>
                  <a:lnTo>
                    <a:pt x="755254" y="988242"/>
                  </a:lnTo>
                  <a:lnTo>
                    <a:pt x="713106" y="1005747"/>
                  </a:lnTo>
                  <a:lnTo>
                    <a:pt x="669190" y="1019681"/>
                  </a:lnTo>
                  <a:lnTo>
                    <a:pt x="623692" y="1029861"/>
                  </a:lnTo>
                  <a:lnTo>
                    <a:pt x="576800" y="1036103"/>
                  </a:lnTo>
                  <a:lnTo>
                    <a:pt x="528701" y="1038225"/>
                  </a:lnTo>
                  <a:lnTo>
                    <a:pt x="480581" y="1036103"/>
                  </a:lnTo>
                  <a:lnTo>
                    <a:pt x="433671" y="1029861"/>
                  </a:lnTo>
                  <a:lnTo>
                    <a:pt x="388158" y="1019681"/>
                  </a:lnTo>
                  <a:lnTo>
                    <a:pt x="344228" y="1005747"/>
                  </a:lnTo>
                  <a:lnTo>
                    <a:pt x="302068" y="988242"/>
                  </a:lnTo>
                  <a:lnTo>
                    <a:pt x="261864" y="967349"/>
                  </a:lnTo>
                  <a:lnTo>
                    <a:pt x="223804" y="943251"/>
                  </a:lnTo>
                  <a:lnTo>
                    <a:pt x="188074" y="916132"/>
                  </a:lnTo>
                  <a:lnTo>
                    <a:pt x="154860" y="886174"/>
                  </a:lnTo>
                  <a:lnTo>
                    <a:pt x="124350" y="853561"/>
                  </a:lnTo>
                  <a:lnTo>
                    <a:pt x="96730" y="818475"/>
                  </a:lnTo>
                  <a:lnTo>
                    <a:pt x="72187" y="781101"/>
                  </a:lnTo>
                  <a:lnTo>
                    <a:pt x="50908" y="741621"/>
                  </a:lnTo>
                  <a:lnTo>
                    <a:pt x="33079" y="700219"/>
                  </a:lnTo>
                  <a:lnTo>
                    <a:pt x="18887" y="657078"/>
                  </a:lnTo>
                  <a:lnTo>
                    <a:pt x="8518" y="612380"/>
                  </a:lnTo>
                  <a:lnTo>
                    <a:pt x="2160" y="566309"/>
                  </a:lnTo>
                  <a:lnTo>
                    <a:pt x="0" y="519049"/>
                  </a:lnTo>
                  <a:close/>
                </a:path>
              </a:pathLst>
            </a:custGeom>
            <a:ln w="57150">
              <a:solidFill>
                <a:srgbClr val="5858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38500" y="3419475"/>
              <a:ext cx="914400" cy="876300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3032760" y="5520690"/>
            <a:ext cx="2537460" cy="7308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1899"/>
              </a:lnSpc>
              <a:spcBef>
                <a:spcPts val="90"/>
              </a:spcBef>
            </a:pPr>
            <a:r>
              <a:rPr sz="1550" b="1" spc="-145" dirty="0">
                <a:latin typeface="Arial"/>
                <a:cs typeface="Arial"/>
              </a:rPr>
              <a:t>Land</a:t>
            </a:r>
            <a:r>
              <a:rPr sz="1550" b="1" spc="-60" dirty="0">
                <a:latin typeface="Arial"/>
                <a:cs typeface="Arial"/>
              </a:rPr>
              <a:t> </a:t>
            </a:r>
            <a:r>
              <a:rPr sz="1550" b="1" spc="-120" dirty="0">
                <a:latin typeface="Arial"/>
                <a:cs typeface="Arial"/>
              </a:rPr>
              <a:t>Tenure</a:t>
            </a:r>
            <a:r>
              <a:rPr sz="1550" b="1" spc="-5" dirty="0">
                <a:latin typeface="Arial"/>
                <a:cs typeface="Arial"/>
              </a:rPr>
              <a:t> </a:t>
            </a:r>
            <a:r>
              <a:rPr sz="1550" b="1" spc="-25" dirty="0">
                <a:latin typeface="Arial"/>
                <a:cs typeface="Arial"/>
              </a:rPr>
              <a:t>Regularization </a:t>
            </a:r>
            <a:r>
              <a:rPr sz="1500" dirty="0">
                <a:latin typeface="Calibri"/>
                <a:cs typeface="Calibri"/>
              </a:rPr>
              <a:t>100%</a:t>
            </a:r>
            <a:r>
              <a:rPr sz="1500" spc="-8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of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the</a:t>
            </a:r>
            <a:r>
              <a:rPr sz="1500" spc="-6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families</a:t>
            </a:r>
            <a:r>
              <a:rPr sz="1500" spc="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living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in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spc="-25" dirty="0">
                <a:latin typeface="Calibri"/>
                <a:cs typeface="Calibri"/>
              </a:rPr>
              <a:t>the </a:t>
            </a:r>
            <a:r>
              <a:rPr sz="1500" spc="-10" dirty="0">
                <a:latin typeface="Calibri"/>
                <a:cs typeface="Calibri"/>
              </a:rPr>
              <a:t>settlement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32760" y="6455409"/>
            <a:ext cx="224409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10" dirty="0">
                <a:latin typeface="Calibri"/>
                <a:cs typeface="Calibri"/>
              </a:rPr>
              <a:t>Regularization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kit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of</a:t>
            </a:r>
            <a:r>
              <a:rPr sz="1500" spc="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US$</a:t>
            </a:r>
            <a:r>
              <a:rPr sz="1500" spc="10" dirty="0">
                <a:latin typeface="Calibri"/>
                <a:cs typeface="Calibri"/>
              </a:rPr>
              <a:t> </a:t>
            </a:r>
            <a:r>
              <a:rPr sz="1500" spc="-25" dirty="0">
                <a:latin typeface="Calibri"/>
                <a:cs typeface="Calibri"/>
              </a:rPr>
              <a:t>300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3227" y="2315527"/>
            <a:ext cx="7343140" cy="243967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2030"/>
              </a:lnSpc>
              <a:spcBef>
                <a:spcPts val="200"/>
              </a:spcBef>
            </a:pPr>
            <a:r>
              <a:rPr sz="1700" b="1" spc="-140" dirty="0">
                <a:latin typeface="Arial"/>
                <a:cs typeface="Arial"/>
              </a:rPr>
              <a:t>Consolidated</a:t>
            </a:r>
            <a:r>
              <a:rPr sz="1700" b="1" spc="-100" dirty="0">
                <a:latin typeface="Arial"/>
                <a:cs typeface="Arial"/>
              </a:rPr>
              <a:t> informal</a:t>
            </a:r>
            <a:r>
              <a:rPr sz="1700" b="1" spc="-50" dirty="0">
                <a:latin typeface="Arial"/>
                <a:cs typeface="Arial"/>
              </a:rPr>
              <a:t> </a:t>
            </a:r>
            <a:r>
              <a:rPr sz="1700" b="1" spc="-130" dirty="0">
                <a:latin typeface="Arial"/>
                <a:cs typeface="Arial"/>
              </a:rPr>
              <a:t>urban</a:t>
            </a:r>
            <a:r>
              <a:rPr sz="1700" b="1" spc="-25" dirty="0">
                <a:latin typeface="Arial"/>
                <a:cs typeface="Arial"/>
              </a:rPr>
              <a:t> </a:t>
            </a:r>
            <a:r>
              <a:rPr sz="1700" b="1" spc="-114" dirty="0">
                <a:latin typeface="Arial"/>
                <a:cs typeface="Arial"/>
              </a:rPr>
              <a:t>settlements</a:t>
            </a:r>
            <a:r>
              <a:rPr sz="1700" spc="-114" dirty="0">
                <a:latin typeface="Calibri"/>
                <a:cs typeface="Calibri"/>
              </a:rPr>
              <a:t>,</a:t>
            </a:r>
            <a:r>
              <a:rPr sz="1700" spc="3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capable</a:t>
            </a:r>
            <a:r>
              <a:rPr sz="1700" spc="-2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of</a:t>
            </a:r>
            <a:r>
              <a:rPr sz="1700" spc="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regularization,</a:t>
            </a:r>
            <a:r>
              <a:rPr sz="1700" spc="30" dirty="0">
                <a:latin typeface="Calibri"/>
                <a:cs typeface="Calibri"/>
              </a:rPr>
              <a:t> </a:t>
            </a:r>
            <a:r>
              <a:rPr sz="1700" spc="-10" dirty="0">
                <a:latin typeface="Calibri"/>
                <a:cs typeface="Calibri"/>
              </a:rPr>
              <a:t>predominately </a:t>
            </a:r>
            <a:r>
              <a:rPr sz="1700" dirty="0">
                <a:latin typeface="Calibri"/>
                <a:cs typeface="Calibri"/>
              </a:rPr>
              <a:t>occupied by</a:t>
            </a:r>
            <a:r>
              <a:rPr sz="1700" spc="20" dirty="0">
                <a:latin typeface="Calibri"/>
                <a:cs typeface="Calibri"/>
              </a:rPr>
              <a:t> </a:t>
            </a:r>
            <a:r>
              <a:rPr sz="1700" b="1" spc="-120" dirty="0">
                <a:latin typeface="Arial"/>
                <a:cs typeface="Arial"/>
              </a:rPr>
              <a:t>families</a:t>
            </a:r>
            <a:r>
              <a:rPr sz="1700" b="1" spc="-95" dirty="0">
                <a:latin typeface="Arial"/>
                <a:cs typeface="Arial"/>
              </a:rPr>
              <a:t> </a:t>
            </a:r>
            <a:r>
              <a:rPr sz="1700" b="1" spc="-50" dirty="0">
                <a:latin typeface="Arial"/>
                <a:cs typeface="Arial"/>
              </a:rPr>
              <a:t>with</a:t>
            </a:r>
            <a:r>
              <a:rPr sz="1700" b="1" spc="-110" dirty="0">
                <a:latin typeface="Arial"/>
                <a:cs typeface="Arial"/>
              </a:rPr>
              <a:t> a</a:t>
            </a:r>
            <a:r>
              <a:rPr sz="1700" b="1" spc="-105" dirty="0">
                <a:latin typeface="Arial"/>
                <a:cs typeface="Arial"/>
              </a:rPr>
              <a:t> </a:t>
            </a:r>
            <a:r>
              <a:rPr sz="1700" b="1" spc="-110" dirty="0">
                <a:latin typeface="Arial"/>
                <a:cs typeface="Arial"/>
              </a:rPr>
              <a:t>monthly</a:t>
            </a:r>
            <a:r>
              <a:rPr sz="1700" b="1" spc="-80" dirty="0">
                <a:latin typeface="Arial"/>
                <a:cs typeface="Arial"/>
              </a:rPr>
              <a:t> </a:t>
            </a:r>
            <a:r>
              <a:rPr sz="1700" b="1" spc="-140" dirty="0">
                <a:latin typeface="Arial"/>
                <a:cs typeface="Arial"/>
              </a:rPr>
              <a:t>income</a:t>
            </a:r>
            <a:r>
              <a:rPr sz="1700" b="1" spc="-125" dirty="0">
                <a:latin typeface="Arial"/>
                <a:cs typeface="Arial"/>
              </a:rPr>
              <a:t> </a:t>
            </a:r>
            <a:r>
              <a:rPr sz="1700" b="1" spc="-55" dirty="0">
                <a:latin typeface="Arial"/>
                <a:cs typeface="Arial"/>
              </a:rPr>
              <a:t>of</a:t>
            </a:r>
            <a:r>
              <a:rPr sz="1700" b="1" spc="-105" dirty="0">
                <a:latin typeface="Arial"/>
                <a:cs typeface="Arial"/>
              </a:rPr>
              <a:t> </a:t>
            </a:r>
            <a:r>
              <a:rPr sz="1700" b="1" spc="-135" dirty="0">
                <a:latin typeface="Arial"/>
                <a:cs typeface="Arial"/>
              </a:rPr>
              <a:t>up</a:t>
            </a:r>
            <a:r>
              <a:rPr sz="1700" b="1" spc="-105" dirty="0">
                <a:latin typeface="Arial"/>
                <a:cs typeface="Arial"/>
              </a:rPr>
              <a:t> </a:t>
            </a:r>
            <a:r>
              <a:rPr sz="1700" b="1" spc="-40" dirty="0">
                <a:latin typeface="Arial"/>
                <a:cs typeface="Arial"/>
              </a:rPr>
              <a:t>to</a:t>
            </a:r>
            <a:r>
              <a:rPr sz="1700" b="1" spc="-114" dirty="0">
                <a:latin typeface="Arial"/>
                <a:cs typeface="Arial"/>
              </a:rPr>
              <a:t> </a:t>
            </a:r>
            <a:r>
              <a:rPr sz="1700" b="1" spc="-175" dirty="0">
                <a:latin typeface="Arial"/>
                <a:cs typeface="Arial"/>
              </a:rPr>
              <a:t>US$</a:t>
            </a:r>
            <a:r>
              <a:rPr sz="1700" b="1" spc="-55" dirty="0">
                <a:latin typeface="Arial"/>
                <a:cs typeface="Arial"/>
              </a:rPr>
              <a:t> </a:t>
            </a:r>
            <a:r>
              <a:rPr sz="1700" b="1" spc="-90" dirty="0">
                <a:latin typeface="Arial"/>
                <a:cs typeface="Arial"/>
              </a:rPr>
              <a:t>1.260</a:t>
            </a:r>
            <a:r>
              <a:rPr sz="1700" b="1" spc="-30" dirty="0">
                <a:latin typeface="Arial"/>
                <a:cs typeface="Arial"/>
              </a:rPr>
              <a:t> </a:t>
            </a:r>
            <a:r>
              <a:rPr sz="1700" dirty="0">
                <a:latin typeface="Calibri"/>
                <a:cs typeface="Calibri"/>
              </a:rPr>
              <a:t>(5</a:t>
            </a:r>
            <a:r>
              <a:rPr sz="1700" spc="40" dirty="0">
                <a:latin typeface="Calibri"/>
                <a:cs typeface="Calibri"/>
              </a:rPr>
              <a:t> </a:t>
            </a:r>
            <a:r>
              <a:rPr sz="1700" spc="-25" dirty="0">
                <a:latin typeface="Calibri"/>
                <a:cs typeface="Calibri"/>
              </a:rPr>
              <a:t>MW)</a:t>
            </a:r>
            <a:endParaRPr sz="17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700">
              <a:latin typeface="Calibri"/>
              <a:cs typeface="Calibri"/>
            </a:endParaRPr>
          </a:p>
          <a:p>
            <a:pPr marL="4060825">
              <a:lnSpc>
                <a:spcPct val="100000"/>
              </a:lnSpc>
              <a:spcBef>
                <a:spcPts val="5"/>
              </a:spcBef>
            </a:pPr>
            <a:r>
              <a:rPr sz="1550" b="1" spc="-125" dirty="0">
                <a:latin typeface="Arial"/>
                <a:cs typeface="Arial"/>
              </a:rPr>
              <a:t>Housing</a:t>
            </a:r>
            <a:r>
              <a:rPr sz="1550" b="1" spc="-55" dirty="0">
                <a:latin typeface="Arial"/>
                <a:cs typeface="Arial"/>
              </a:rPr>
              <a:t> </a:t>
            </a:r>
            <a:r>
              <a:rPr sz="1550" b="1" spc="-10" dirty="0">
                <a:latin typeface="Arial"/>
                <a:cs typeface="Arial"/>
              </a:rPr>
              <a:t>Improvement</a:t>
            </a:r>
            <a:endParaRPr sz="1550">
              <a:latin typeface="Arial"/>
              <a:cs typeface="Arial"/>
            </a:endParaRPr>
          </a:p>
          <a:p>
            <a:pPr marL="4060825" marR="179705">
              <a:lnSpc>
                <a:spcPct val="100000"/>
              </a:lnSpc>
              <a:spcBef>
                <a:spcPts val="65"/>
              </a:spcBef>
            </a:pPr>
            <a:r>
              <a:rPr sz="1500" dirty="0">
                <a:latin typeface="Calibri"/>
                <a:cs typeface="Calibri"/>
              </a:rPr>
              <a:t>Up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to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20%</a:t>
            </a:r>
            <a:r>
              <a:rPr sz="1500" spc="-8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of</a:t>
            </a:r>
            <a:r>
              <a:rPr sz="1500" spc="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the</a:t>
            </a:r>
            <a:r>
              <a:rPr sz="1500" spc="-5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families</a:t>
            </a:r>
            <a:r>
              <a:rPr sz="1500" spc="-4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living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in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spc="-25" dirty="0">
                <a:latin typeface="Calibri"/>
                <a:cs typeface="Calibri"/>
              </a:rPr>
              <a:t>the </a:t>
            </a:r>
            <a:r>
              <a:rPr sz="1500" spc="-10" dirty="0">
                <a:latin typeface="Calibri"/>
                <a:cs typeface="Calibri"/>
              </a:rPr>
              <a:t>settlements,</a:t>
            </a:r>
            <a:r>
              <a:rPr sz="1500" dirty="0">
                <a:latin typeface="Calibri"/>
                <a:cs typeface="Calibri"/>
              </a:rPr>
              <a:t> with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income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up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to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US$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spc="-25" dirty="0">
                <a:latin typeface="Calibri"/>
                <a:cs typeface="Calibri"/>
              </a:rPr>
              <a:t>492 </a:t>
            </a:r>
            <a:r>
              <a:rPr sz="1500" dirty="0">
                <a:latin typeface="Calibri"/>
                <a:cs typeface="Calibri"/>
              </a:rPr>
              <a:t>(2</a:t>
            </a:r>
            <a:r>
              <a:rPr sz="1500" spc="15" dirty="0">
                <a:latin typeface="Calibri"/>
                <a:cs typeface="Calibri"/>
              </a:rPr>
              <a:t> </a:t>
            </a:r>
            <a:r>
              <a:rPr sz="1500" spc="-25" dirty="0">
                <a:latin typeface="Calibri"/>
                <a:cs typeface="Calibri"/>
              </a:rPr>
              <a:t>MW)</a:t>
            </a:r>
            <a:endParaRPr sz="1500">
              <a:latin typeface="Calibri"/>
              <a:cs typeface="Calibri"/>
            </a:endParaRPr>
          </a:p>
          <a:p>
            <a:pPr marL="4060825" marR="154940">
              <a:lnSpc>
                <a:spcPct val="100000"/>
              </a:lnSpc>
              <a:spcBef>
                <a:spcPts val="1735"/>
              </a:spcBef>
            </a:pPr>
            <a:r>
              <a:rPr sz="1500" dirty="0">
                <a:latin typeface="Calibri"/>
                <a:cs typeface="Calibri"/>
              </a:rPr>
              <a:t>Housing</a:t>
            </a:r>
            <a:r>
              <a:rPr sz="1500" spc="-8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kits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with</a:t>
            </a:r>
            <a:r>
              <a:rPr sz="1500" spc="-10" dirty="0">
                <a:latin typeface="Calibri"/>
                <a:cs typeface="Calibri"/>
              </a:rPr>
              <a:t> different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compositions </a:t>
            </a:r>
            <a:r>
              <a:rPr sz="1500" dirty="0">
                <a:latin typeface="Calibri"/>
                <a:cs typeface="Calibri"/>
              </a:rPr>
              <a:t>with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cost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of</a:t>
            </a:r>
            <a:r>
              <a:rPr sz="1500" spc="-6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up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to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US$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spc="-20" dirty="0">
                <a:latin typeface="Calibri"/>
                <a:cs typeface="Calibri"/>
              </a:rPr>
              <a:t>6.250</a:t>
            </a:r>
            <a:endParaRPr sz="1500">
              <a:latin typeface="Calibri"/>
              <a:cs typeface="Calibri"/>
            </a:endParaRPr>
          </a:p>
        </p:txBody>
      </p:sp>
      <p:pic>
        <p:nvPicPr>
          <p:cNvPr id="15" name="object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89857" y="5460068"/>
            <a:ext cx="926285" cy="895180"/>
          </a:xfrm>
          <a:prstGeom prst="rect">
            <a:avLst/>
          </a:prstGeom>
        </p:spPr>
      </p:pic>
      <p:sp>
        <p:nvSpPr>
          <p:cNvPr id="16" name="object 16"/>
          <p:cNvSpPr/>
          <p:nvPr/>
        </p:nvSpPr>
        <p:spPr>
          <a:xfrm>
            <a:off x="7820025" y="5543550"/>
            <a:ext cx="3038475" cy="790575"/>
          </a:xfrm>
          <a:custGeom>
            <a:avLst/>
            <a:gdLst/>
            <a:ahLst/>
            <a:cxnLst/>
            <a:rect l="l" t="t" r="r" b="b"/>
            <a:pathLst>
              <a:path w="3038475" h="790575">
                <a:moveTo>
                  <a:pt x="3038475" y="0"/>
                </a:moveTo>
                <a:lnTo>
                  <a:pt x="0" y="0"/>
                </a:lnTo>
                <a:lnTo>
                  <a:pt x="0" y="790575"/>
                </a:lnTo>
                <a:lnTo>
                  <a:pt x="3038475" y="790575"/>
                </a:lnTo>
                <a:lnTo>
                  <a:pt x="30384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7908670" y="5577204"/>
            <a:ext cx="2806065" cy="712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500" b="1" spc="-145" dirty="0">
                <a:latin typeface="Arial"/>
                <a:cs typeface="Arial"/>
              </a:rPr>
              <a:t>Executed</a:t>
            </a:r>
            <a:r>
              <a:rPr sz="1500" b="1" spc="-55" dirty="0">
                <a:latin typeface="Arial"/>
                <a:cs typeface="Arial"/>
              </a:rPr>
              <a:t> </a:t>
            </a:r>
            <a:r>
              <a:rPr sz="1500" b="1" spc="-120" dirty="0">
                <a:latin typeface="Arial"/>
                <a:cs typeface="Arial"/>
              </a:rPr>
              <a:t>by</a:t>
            </a:r>
            <a:r>
              <a:rPr sz="1500" b="1" spc="-30" dirty="0">
                <a:latin typeface="Arial"/>
                <a:cs typeface="Arial"/>
              </a:rPr>
              <a:t> </a:t>
            </a:r>
            <a:r>
              <a:rPr sz="1500" b="1" spc="-95" dirty="0">
                <a:latin typeface="Arial"/>
                <a:cs typeface="Arial"/>
              </a:rPr>
              <a:t>private</a:t>
            </a:r>
            <a:r>
              <a:rPr sz="1500" b="1" spc="15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entities </a:t>
            </a:r>
            <a:r>
              <a:rPr sz="1500" b="1" spc="-120" dirty="0">
                <a:latin typeface="Arial"/>
                <a:cs typeface="Arial"/>
              </a:rPr>
              <a:t>responsible</a:t>
            </a:r>
            <a:r>
              <a:rPr sz="1500" b="1" spc="-25" dirty="0">
                <a:latin typeface="Arial"/>
                <a:cs typeface="Arial"/>
              </a:rPr>
              <a:t> </a:t>
            </a:r>
            <a:r>
              <a:rPr sz="1500" b="1" spc="-75" dirty="0">
                <a:latin typeface="Arial"/>
                <a:cs typeface="Arial"/>
              </a:rPr>
              <a:t>for</a:t>
            </a:r>
            <a:r>
              <a:rPr sz="1500" b="1" spc="-105" dirty="0">
                <a:latin typeface="Arial"/>
                <a:cs typeface="Arial"/>
              </a:rPr>
              <a:t> </a:t>
            </a:r>
            <a:r>
              <a:rPr sz="1500" b="1" spc="-110" dirty="0">
                <a:latin typeface="Arial"/>
                <a:cs typeface="Arial"/>
              </a:rPr>
              <a:t>developing</a:t>
            </a:r>
            <a:r>
              <a:rPr sz="1500" b="1" spc="-60" dirty="0">
                <a:latin typeface="Arial"/>
                <a:cs typeface="Arial"/>
              </a:rPr>
              <a:t> </a:t>
            </a:r>
            <a:r>
              <a:rPr sz="1500" b="1" spc="-95" dirty="0">
                <a:latin typeface="Arial"/>
                <a:cs typeface="Arial"/>
              </a:rPr>
              <a:t>projects </a:t>
            </a:r>
            <a:r>
              <a:rPr sz="1500" b="1" spc="-105" dirty="0">
                <a:latin typeface="Arial"/>
                <a:cs typeface="Arial"/>
              </a:rPr>
              <a:t>and</a:t>
            </a:r>
            <a:r>
              <a:rPr sz="1500" b="1" spc="-50" dirty="0">
                <a:latin typeface="Arial"/>
                <a:cs typeface="Arial"/>
              </a:rPr>
              <a:t> </a:t>
            </a:r>
            <a:r>
              <a:rPr sz="1500" b="1" spc="-110" dirty="0">
                <a:latin typeface="Arial"/>
                <a:cs typeface="Arial"/>
              </a:rPr>
              <a:t>providing</a:t>
            </a:r>
            <a:r>
              <a:rPr sz="1500" b="1" spc="-30" dirty="0">
                <a:latin typeface="Arial"/>
                <a:cs typeface="Arial"/>
              </a:rPr>
              <a:t> </a:t>
            </a:r>
            <a:r>
              <a:rPr sz="1500" b="1" spc="-120" dirty="0">
                <a:latin typeface="Arial"/>
                <a:cs typeface="Arial"/>
              </a:rPr>
              <a:t>technical</a:t>
            </a:r>
            <a:r>
              <a:rPr sz="1500" b="1" spc="-65" dirty="0">
                <a:latin typeface="Arial"/>
                <a:cs typeface="Arial"/>
              </a:rPr>
              <a:t> </a:t>
            </a:r>
            <a:r>
              <a:rPr sz="1500" b="1" spc="-60" dirty="0">
                <a:latin typeface="Arial"/>
                <a:cs typeface="Arial"/>
              </a:rPr>
              <a:t>assistance</a:t>
            </a:r>
            <a:endParaRPr sz="1500">
              <a:latin typeface="Arial"/>
              <a:cs typeface="Arial"/>
            </a:endParaRPr>
          </a:p>
        </p:txBody>
      </p: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7895843" y="2955268"/>
          <a:ext cx="4041140" cy="22104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4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1775">
                <a:tc>
                  <a:txBody>
                    <a:bodyPr/>
                    <a:lstStyle/>
                    <a:p>
                      <a:pPr marL="317500" indent="-285750">
                        <a:lnSpc>
                          <a:spcPts val="1660"/>
                        </a:lnSpc>
                        <a:buFont typeface="Arial"/>
                        <a:buChar char="•"/>
                        <a:tabLst>
                          <a:tab pos="317500" algn="l"/>
                        </a:tabLst>
                      </a:pPr>
                      <a:r>
                        <a:rPr sz="1500" spc="-10" dirty="0">
                          <a:latin typeface="Calibri"/>
                          <a:cs typeface="Calibri"/>
                        </a:rPr>
                        <a:t>Bathroom</a:t>
                      </a:r>
                      <a:r>
                        <a:rPr sz="15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construction</a:t>
                      </a:r>
                      <a:r>
                        <a:rPr sz="15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improvement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317500" indent="-285750">
                        <a:lnSpc>
                          <a:spcPts val="1755"/>
                        </a:lnSpc>
                        <a:buFont typeface="Arial"/>
                        <a:buChar char="•"/>
                        <a:tabLst>
                          <a:tab pos="317500" algn="l"/>
                        </a:tabLst>
                      </a:pPr>
                      <a:r>
                        <a:rPr sz="1500" dirty="0">
                          <a:latin typeface="Calibri"/>
                          <a:cs typeface="Calibri"/>
                        </a:rPr>
                        <a:t>New</a:t>
                      </a:r>
                      <a:r>
                        <a:rPr sz="15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room</a:t>
                      </a:r>
                      <a:r>
                        <a:rPr sz="15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(bedroom)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317500" indent="-285750">
                        <a:lnSpc>
                          <a:spcPts val="1755"/>
                        </a:lnSpc>
                        <a:buFont typeface="Arial"/>
                        <a:buChar char="•"/>
                        <a:tabLst>
                          <a:tab pos="317500" algn="l"/>
                        </a:tabLst>
                      </a:pPr>
                      <a:r>
                        <a:rPr sz="1500" spc="-10" dirty="0">
                          <a:latin typeface="Calibri"/>
                          <a:cs typeface="Calibri"/>
                        </a:rPr>
                        <a:t>Roofing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317500" indent="-285750">
                        <a:lnSpc>
                          <a:spcPts val="1755"/>
                        </a:lnSpc>
                        <a:buFont typeface="Arial"/>
                        <a:buChar char="•"/>
                        <a:tabLst>
                          <a:tab pos="317500" algn="l"/>
                        </a:tabLst>
                      </a:pPr>
                      <a:r>
                        <a:rPr sz="1500" spc="-10" dirty="0">
                          <a:latin typeface="Calibri"/>
                          <a:cs typeface="Calibri"/>
                        </a:rPr>
                        <a:t>Sanitation</a:t>
                      </a:r>
                      <a:r>
                        <a:rPr sz="15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solution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884">
                <a:tc>
                  <a:txBody>
                    <a:bodyPr/>
                    <a:lstStyle/>
                    <a:p>
                      <a:pPr marL="317500" marR="24130" indent="-286385">
                        <a:lnSpc>
                          <a:spcPts val="18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  <a:tabLst>
                          <a:tab pos="317500" algn="l"/>
                        </a:tabLst>
                      </a:pPr>
                      <a:r>
                        <a:rPr sz="1500" spc="-10" dirty="0">
                          <a:latin typeface="Calibri"/>
                          <a:cs typeface="Calibri"/>
                        </a:rPr>
                        <a:t>Electrical</a:t>
                      </a:r>
                      <a:r>
                        <a:rPr sz="15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5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hydraulic</a:t>
                      </a:r>
                      <a:r>
                        <a:rPr sz="15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installations,</a:t>
                      </a:r>
                      <a:r>
                        <a:rPr sz="15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finishings, doors/windows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5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flooring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508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445">
                <a:tc>
                  <a:txBody>
                    <a:bodyPr/>
                    <a:lstStyle/>
                    <a:p>
                      <a:pPr marL="317500" indent="-285750">
                        <a:lnSpc>
                          <a:spcPts val="1755"/>
                        </a:lnSpc>
                        <a:buFont typeface="Arial"/>
                        <a:buChar char="•"/>
                        <a:tabLst>
                          <a:tab pos="317500" algn="l"/>
                        </a:tabLst>
                      </a:pPr>
                      <a:r>
                        <a:rPr sz="1500" spc="-10" dirty="0">
                          <a:latin typeface="Calibri"/>
                          <a:cs typeface="Calibri"/>
                        </a:rPr>
                        <a:t>Accessibility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317500" marR="760730" indent="-286385">
                        <a:lnSpc>
                          <a:spcPct val="100000"/>
                        </a:lnSpc>
                        <a:spcBef>
                          <a:spcPts val="580"/>
                        </a:spcBef>
                        <a:buFont typeface="Arial"/>
                        <a:buChar char="•"/>
                        <a:tabLst>
                          <a:tab pos="317500" algn="l"/>
                        </a:tabLst>
                      </a:pPr>
                      <a:r>
                        <a:rPr sz="1500" dirty="0">
                          <a:latin typeface="Calibri"/>
                          <a:cs typeface="Calibri"/>
                        </a:rPr>
                        <a:t>Risk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prevention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15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drainage,</a:t>
                      </a:r>
                      <a:r>
                        <a:rPr sz="15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structural reinforcement</a:t>
                      </a:r>
                      <a:r>
                        <a:rPr sz="15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5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floodgate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9" name="object 19"/>
          <p:cNvSpPr/>
          <p:nvPr/>
        </p:nvSpPr>
        <p:spPr>
          <a:xfrm>
            <a:off x="7343775" y="3000375"/>
            <a:ext cx="476884" cy="2164715"/>
          </a:xfrm>
          <a:custGeom>
            <a:avLst/>
            <a:gdLst/>
            <a:ahLst/>
            <a:cxnLst/>
            <a:rect l="l" t="t" r="r" b="b"/>
            <a:pathLst>
              <a:path w="476884" h="2164715">
                <a:moveTo>
                  <a:pt x="476250" y="2164334"/>
                </a:moveTo>
                <a:lnTo>
                  <a:pt x="476250" y="0"/>
                </a:lnTo>
              </a:path>
              <a:path w="476884" h="2164715">
                <a:moveTo>
                  <a:pt x="0" y="238125"/>
                </a:moveTo>
                <a:lnTo>
                  <a:pt x="476757" y="238125"/>
                </a:lnTo>
              </a:path>
            </a:pathLst>
          </a:custGeom>
          <a:ln w="38100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833375" y="5608523"/>
            <a:ext cx="824230" cy="546735"/>
          </a:xfrm>
          <a:custGeom>
            <a:avLst/>
            <a:gdLst/>
            <a:ahLst/>
            <a:cxnLst/>
            <a:rect l="l" t="t" r="r" b="b"/>
            <a:pathLst>
              <a:path w="824229" h="546735">
                <a:moveTo>
                  <a:pt x="824001" y="394373"/>
                </a:moveTo>
                <a:lnTo>
                  <a:pt x="821994" y="380517"/>
                </a:lnTo>
                <a:lnTo>
                  <a:pt x="821969" y="380326"/>
                </a:lnTo>
                <a:lnTo>
                  <a:pt x="817130" y="367284"/>
                </a:lnTo>
                <a:lnTo>
                  <a:pt x="787958" y="336219"/>
                </a:lnTo>
                <a:lnTo>
                  <a:pt x="756246" y="317258"/>
                </a:lnTo>
                <a:lnTo>
                  <a:pt x="756246" y="467004"/>
                </a:lnTo>
                <a:lnTo>
                  <a:pt x="633260" y="467004"/>
                </a:lnTo>
                <a:lnTo>
                  <a:pt x="633260" y="420966"/>
                </a:lnTo>
                <a:lnTo>
                  <a:pt x="677443" y="315709"/>
                </a:lnTo>
                <a:lnTo>
                  <a:pt x="678434" y="313347"/>
                </a:lnTo>
                <a:lnTo>
                  <a:pt x="678535" y="313093"/>
                </a:lnTo>
                <a:lnTo>
                  <a:pt x="678624" y="312889"/>
                </a:lnTo>
                <a:lnTo>
                  <a:pt x="679069" y="313093"/>
                </a:lnTo>
                <a:lnTo>
                  <a:pt x="679462" y="313347"/>
                </a:lnTo>
                <a:lnTo>
                  <a:pt x="736257" y="336931"/>
                </a:lnTo>
                <a:lnTo>
                  <a:pt x="756246" y="467004"/>
                </a:lnTo>
                <a:lnTo>
                  <a:pt x="756246" y="317258"/>
                </a:lnTo>
                <a:lnTo>
                  <a:pt x="749922" y="314096"/>
                </a:lnTo>
                <a:lnTo>
                  <a:pt x="747306" y="312889"/>
                </a:lnTo>
                <a:lnTo>
                  <a:pt x="741832" y="310349"/>
                </a:lnTo>
                <a:lnTo>
                  <a:pt x="733310" y="306654"/>
                </a:lnTo>
                <a:lnTo>
                  <a:pt x="724344" y="302983"/>
                </a:lnTo>
                <a:lnTo>
                  <a:pt x="715124" y="299389"/>
                </a:lnTo>
                <a:lnTo>
                  <a:pt x="714933" y="299389"/>
                </a:lnTo>
                <a:lnTo>
                  <a:pt x="722884" y="281647"/>
                </a:lnTo>
                <a:lnTo>
                  <a:pt x="727329" y="271703"/>
                </a:lnTo>
                <a:lnTo>
                  <a:pt x="730262" y="261556"/>
                </a:lnTo>
                <a:lnTo>
                  <a:pt x="738822" y="231876"/>
                </a:lnTo>
                <a:lnTo>
                  <a:pt x="740968" y="186588"/>
                </a:lnTo>
                <a:lnTo>
                  <a:pt x="740473" y="185127"/>
                </a:lnTo>
                <a:lnTo>
                  <a:pt x="725373" y="142494"/>
                </a:lnTo>
                <a:lnTo>
                  <a:pt x="725373" y="138112"/>
                </a:lnTo>
                <a:lnTo>
                  <a:pt x="739216" y="138112"/>
                </a:lnTo>
                <a:lnTo>
                  <a:pt x="745109" y="132232"/>
                </a:lnTo>
                <a:lnTo>
                  <a:pt x="745109" y="117690"/>
                </a:lnTo>
                <a:lnTo>
                  <a:pt x="739216" y="111798"/>
                </a:lnTo>
                <a:lnTo>
                  <a:pt x="725373" y="111798"/>
                </a:lnTo>
                <a:lnTo>
                  <a:pt x="720280" y="85445"/>
                </a:lnTo>
                <a:lnTo>
                  <a:pt x="714082" y="72415"/>
                </a:lnTo>
                <a:lnTo>
                  <a:pt x="708914" y="61582"/>
                </a:lnTo>
                <a:lnTo>
                  <a:pt x="698969" y="49695"/>
                </a:lnTo>
                <a:lnTo>
                  <a:pt x="698969" y="185127"/>
                </a:lnTo>
                <a:lnTo>
                  <a:pt x="691807" y="215633"/>
                </a:lnTo>
                <a:lnTo>
                  <a:pt x="674116" y="240195"/>
                </a:lnTo>
                <a:lnTo>
                  <a:pt x="671525" y="241833"/>
                </a:lnTo>
                <a:lnTo>
                  <a:pt x="671525" y="308521"/>
                </a:lnTo>
                <a:lnTo>
                  <a:pt x="658888" y="311746"/>
                </a:lnTo>
                <a:lnTo>
                  <a:pt x="645655" y="314096"/>
                </a:lnTo>
                <a:lnTo>
                  <a:pt x="645337" y="314096"/>
                </a:lnTo>
                <a:lnTo>
                  <a:pt x="633056" y="315353"/>
                </a:lnTo>
                <a:lnTo>
                  <a:pt x="620077" y="315709"/>
                </a:lnTo>
                <a:lnTo>
                  <a:pt x="607047" y="315353"/>
                </a:lnTo>
                <a:lnTo>
                  <a:pt x="606958" y="420966"/>
                </a:lnTo>
                <a:lnTo>
                  <a:pt x="606920" y="467004"/>
                </a:lnTo>
                <a:lnTo>
                  <a:pt x="484022" y="467004"/>
                </a:lnTo>
                <a:lnTo>
                  <a:pt x="504418" y="336931"/>
                </a:lnTo>
                <a:lnTo>
                  <a:pt x="504507" y="336346"/>
                </a:lnTo>
                <a:lnTo>
                  <a:pt x="560654" y="313347"/>
                </a:lnTo>
                <a:lnTo>
                  <a:pt x="561060" y="313093"/>
                </a:lnTo>
                <a:lnTo>
                  <a:pt x="561479" y="312889"/>
                </a:lnTo>
                <a:lnTo>
                  <a:pt x="561606" y="312889"/>
                </a:lnTo>
                <a:lnTo>
                  <a:pt x="606958" y="420966"/>
                </a:lnTo>
                <a:lnTo>
                  <a:pt x="606958" y="315353"/>
                </a:lnTo>
                <a:lnTo>
                  <a:pt x="594868" y="314096"/>
                </a:lnTo>
                <a:lnTo>
                  <a:pt x="594537" y="314096"/>
                </a:lnTo>
                <a:lnTo>
                  <a:pt x="587781" y="312889"/>
                </a:lnTo>
                <a:lnTo>
                  <a:pt x="581393" y="311746"/>
                </a:lnTo>
                <a:lnTo>
                  <a:pt x="568820" y="308521"/>
                </a:lnTo>
                <a:lnTo>
                  <a:pt x="568604" y="308521"/>
                </a:lnTo>
                <a:lnTo>
                  <a:pt x="573671" y="303301"/>
                </a:lnTo>
                <a:lnTo>
                  <a:pt x="577443" y="297167"/>
                </a:lnTo>
                <a:lnTo>
                  <a:pt x="579780" y="290347"/>
                </a:lnTo>
                <a:lnTo>
                  <a:pt x="580567" y="283133"/>
                </a:lnTo>
                <a:lnTo>
                  <a:pt x="580567" y="281647"/>
                </a:lnTo>
                <a:lnTo>
                  <a:pt x="600024" y="287464"/>
                </a:lnTo>
                <a:lnTo>
                  <a:pt x="620052" y="289407"/>
                </a:lnTo>
                <a:lnTo>
                  <a:pt x="640080" y="287464"/>
                </a:lnTo>
                <a:lnTo>
                  <a:pt x="659536" y="281647"/>
                </a:lnTo>
                <a:lnTo>
                  <a:pt x="659549" y="283133"/>
                </a:lnTo>
                <a:lnTo>
                  <a:pt x="660234" y="289407"/>
                </a:lnTo>
                <a:lnTo>
                  <a:pt x="660336" y="290347"/>
                </a:lnTo>
                <a:lnTo>
                  <a:pt x="662673" y="297167"/>
                </a:lnTo>
                <a:lnTo>
                  <a:pt x="666432" y="303301"/>
                </a:lnTo>
                <a:lnTo>
                  <a:pt x="671525" y="308521"/>
                </a:lnTo>
                <a:lnTo>
                  <a:pt x="671525" y="241833"/>
                </a:lnTo>
                <a:lnTo>
                  <a:pt x="648500" y="256311"/>
                </a:lnTo>
                <a:lnTo>
                  <a:pt x="617601" y="261556"/>
                </a:lnTo>
                <a:lnTo>
                  <a:pt x="588035" y="254825"/>
                </a:lnTo>
                <a:lnTo>
                  <a:pt x="563905" y="238125"/>
                </a:lnTo>
                <a:lnTo>
                  <a:pt x="547509" y="213804"/>
                </a:lnTo>
                <a:lnTo>
                  <a:pt x="541147" y="184162"/>
                </a:lnTo>
                <a:lnTo>
                  <a:pt x="541147" y="183299"/>
                </a:lnTo>
                <a:lnTo>
                  <a:pt x="561746" y="179730"/>
                </a:lnTo>
                <a:lnTo>
                  <a:pt x="588568" y="171970"/>
                </a:lnTo>
                <a:lnTo>
                  <a:pt x="615073" y="158597"/>
                </a:lnTo>
                <a:lnTo>
                  <a:pt x="634669" y="138112"/>
                </a:lnTo>
                <a:lnTo>
                  <a:pt x="638987" y="138112"/>
                </a:lnTo>
                <a:lnTo>
                  <a:pt x="655370" y="148018"/>
                </a:lnTo>
                <a:lnTo>
                  <a:pt x="670877" y="159194"/>
                </a:lnTo>
                <a:lnTo>
                  <a:pt x="685431" y="171577"/>
                </a:lnTo>
                <a:lnTo>
                  <a:pt x="698969" y="185127"/>
                </a:lnTo>
                <a:lnTo>
                  <a:pt x="698969" y="49695"/>
                </a:lnTo>
                <a:lnTo>
                  <a:pt x="691959" y="41313"/>
                </a:lnTo>
                <a:lnTo>
                  <a:pt x="670115" y="25704"/>
                </a:lnTo>
                <a:lnTo>
                  <a:pt x="659587" y="67335"/>
                </a:lnTo>
                <a:lnTo>
                  <a:pt x="658850" y="70345"/>
                </a:lnTo>
                <a:lnTo>
                  <a:pt x="656107" y="72415"/>
                </a:lnTo>
                <a:lnTo>
                  <a:pt x="651852" y="72415"/>
                </a:lnTo>
                <a:lnTo>
                  <a:pt x="647877" y="71589"/>
                </a:lnTo>
                <a:lnTo>
                  <a:pt x="645604" y="68110"/>
                </a:lnTo>
                <a:lnTo>
                  <a:pt x="646341" y="64541"/>
                </a:lnTo>
                <a:lnTo>
                  <a:pt x="658939" y="14909"/>
                </a:lnTo>
                <a:lnTo>
                  <a:pt x="656742" y="6146"/>
                </a:lnTo>
                <a:lnTo>
                  <a:pt x="648881" y="0"/>
                </a:lnTo>
                <a:lnTo>
                  <a:pt x="591350" y="0"/>
                </a:lnTo>
                <a:lnTo>
                  <a:pt x="583501" y="6146"/>
                </a:lnTo>
                <a:lnTo>
                  <a:pt x="581304" y="14909"/>
                </a:lnTo>
                <a:lnTo>
                  <a:pt x="593801" y="64173"/>
                </a:lnTo>
                <a:lnTo>
                  <a:pt x="594664" y="67335"/>
                </a:lnTo>
                <a:lnTo>
                  <a:pt x="594753" y="67678"/>
                </a:lnTo>
                <a:lnTo>
                  <a:pt x="592696" y="71285"/>
                </a:lnTo>
                <a:lnTo>
                  <a:pt x="588556" y="72415"/>
                </a:lnTo>
                <a:lnTo>
                  <a:pt x="584123" y="72415"/>
                </a:lnTo>
                <a:lnTo>
                  <a:pt x="581393" y="70345"/>
                </a:lnTo>
                <a:lnTo>
                  <a:pt x="570458" y="25704"/>
                </a:lnTo>
                <a:lnTo>
                  <a:pt x="548614" y="41313"/>
                </a:lnTo>
                <a:lnTo>
                  <a:pt x="531660" y="61582"/>
                </a:lnTo>
                <a:lnTo>
                  <a:pt x="520280" y="85445"/>
                </a:lnTo>
                <a:lnTo>
                  <a:pt x="515200" y="111798"/>
                </a:lnTo>
                <a:lnTo>
                  <a:pt x="501027" y="111798"/>
                </a:lnTo>
                <a:lnTo>
                  <a:pt x="495134" y="117690"/>
                </a:lnTo>
                <a:lnTo>
                  <a:pt x="495134" y="132232"/>
                </a:lnTo>
                <a:lnTo>
                  <a:pt x="501027" y="138112"/>
                </a:lnTo>
                <a:lnTo>
                  <a:pt x="514858" y="138112"/>
                </a:lnTo>
                <a:lnTo>
                  <a:pt x="514858" y="142494"/>
                </a:lnTo>
                <a:lnTo>
                  <a:pt x="499262" y="186588"/>
                </a:lnTo>
                <a:lnTo>
                  <a:pt x="501421" y="231876"/>
                </a:lnTo>
                <a:lnTo>
                  <a:pt x="512914" y="271703"/>
                </a:lnTo>
                <a:lnTo>
                  <a:pt x="525322" y="299389"/>
                </a:lnTo>
                <a:lnTo>
                  <a:pt x="509295" y="305968"/>
                </a:lnTo>
                <a:lnTo>
                  <a:pt x="465937" y="327164"/>
                </a:lnTo>
                <a:lnTo>
                  <a:pt x="430580" y="355346"/>
                </a:lnTo>
                <a:lnTo>
                  <a:pt x="423125" y="367157"/>
                </a:lnTo>
                <a:lnTo>
                  <a:pt x="423037" y="367284"/>
                </a:lnTo>
                <a:lnTo>
                  <a:pt x="418719" y="379006"/>
                </a:lnTo>
                <a:lnTo>
                  <a:pt x="414299" y="366941"/>
                </a:lnTo>
                <a:lnTo>
                  <a:pt x="406641" y="355028"/>
                </a:lnTo>
                <a:lnTo>
                  <a:pt x="396455" y="344995"/>
                </a:lnTo>
                <a:lnTo>
                  <a:pt x="378993" y="332651"/>
                </a:lnTo>
                <a:lnTo>
                  <a:pt x="360603" y="321792"/>
                </a:lnTo>
                <a:lnTo>
                  <a:pt x="346671" y="315061"/>
                </a:lnTo>
                <a:lnTo>
                  <a:pt x="346671" y="467004"/>
                </a:lnTo>
                <a:lnTo>
                  <a:pt x="223659" y="467004"/>
                </a:lnTo>
                <a:lnTo>
                  <a:pt x="223659" y="420966"/>
                </a:lnTo>
                <a:lnTo>
                  <a:pt x="267817" y="315709"/>
                </a:lnTo>
                <a:lnTo>
                  <a:pt x="269290" y="312204"/>
                </a:lnTo>
                <a:lnTo>
                  <a:pt x="269417" y="312204"/>
                </a:lnTo>
                <a:lnTo>
                  <a:pt x="270040" y="312597"/>
                </a:lnTo>
                <a:lnTo>
                  <a:pt x="326364" y="335127"/>
                </a:lnTo>
                <a:lnTo>
                  <a:pt x="346671" y="467004"/>
                </a:lnTo>
                <a:lnTo>
                  <a:pt x="346671" y="315061"/>
                </a:lnTo>
                <a:lnTo>
                  <a:pt x="341579" y="312597"/>
                </a:lnTo>
                <a:lnTo>
                  <a:pt x="340588" y="312204"/>
                </a:lnTo>
                <a:lnTo>
                  <a:pt x="321411" y="304812"/>
                </a:lnTo>
                <a:lnTo>
                  <a:pt x="278155" y="287464"/>
                </a:lnTo>
                <a:lnTo>
                  <a:pt x="277990" y="287464"/>
                </a:lnTo>
                <a:lnTo>
                  <a:pt x="276301" y="284975"/>
                </a:lnTo>
                <a:lnTo>
                  <a:pt x="276288" y="281647"/>
                </a:lnTo>
                <a:lnTo>
                  <a:pt x="276288" y="266192"/>
                </a:lnTo>
                <a:lnTo>
                  <a:pt x="279387" y="263093"/>
                </a:lnTo>
                <a:lnTo>
                  <a:pt x="292976" y="249466"/>
                </a:lnTo>
                <a:lnTo>
                  <a:pt x="305371" y="229679"/>
                </a:lnTo>
                <a:lnTo>
                  <a:pt x="313093" y="207645"/>
                </a:lnTo>
                <a:lnTo>
                  <a:pt x="315760" y="184162"/>
                </a:lnTo>
                <a:lnTo>
                  <a:pt x="315760" y="138112"/>
                </a:lnTo>
                <a:lnTo>
                  <a:pt x="329603" y="138112"/>
                </a:lnTo>
                <a:lnTo>
                  <a:pt x="335495" y="132232"/>
                </a:lnTo>
                <a:lnTo>
                  <a:pt x="335495" y="117690"/>
                </a:lnTo>
                <a:lnTo>
                  <a:pt x="329603" y="111798"/>
                </a:lnTo>
                <a:lnTo>
                  <a:pt x="315760" y="111798"/>
                </a:lnTo>
                <a:lnTo>
                  <a:pt x="310667" y="85445"/>
                </a:lnTo>
                <a:lnTo>
                  <a:pt x="304457" y="72415"/>
                </a:lnTo>
                <a:lnTo>
                  <a:pt x="299288" y="61582"/>
                </a:lnTo>
                <a:lnTo>
                  <a:pt x="289445" y="49822"/>
                </a:lnTo>
                <a:lnTo>
                  <a:pt x="289445" y="138112"/>
                </a:lnTo>
                <a:lnTo>
                  <a:pt x="289445" y="184162"/>
                </a:lnTo>
                <a:lnTo>
                  <a:pt x="283235" y="214884"/>
                </a:lnTo>
                <a:lnTo>
                  <a:pt x="266319" y="239979"/>
                </a:lnTo>
                <a:lnTo>
                  <a:pt x="262839" y="242328"/>
                </a:lnTo>
                <a:lnTo>
                  <a:pt x="262839" y="308292"/>
                </a:lnTo>
                <a:lnTo>
                  <a:pt x="249999" y="311632"/>
                </a:lnTo>
                <a:lnTo>
                  <a:pt x="236956" y="313994"/>
                </a:lnTo>
                <a:lnTo>
                  <a:pt x="223774" y="315353"/>
                </a:lnTo>
                <a:lnTo>
                  <a:pt x="210502" y="315709"/>
                </a:lnTo>
                <a:lnTo>
                  <a:pt x="197789" y="315353"/>
                </a:lnTo>
                <a:lnTo>
                  <a:pt x="197408" y="315353"/>
                </a:lnTo>
                <a:lnTo>
                  <a:pt x="197383" y="420966"/>
                </a:lnTo>
                <a:lnTo>
                  <a:pt x="197345" y="467004"/>
                </a:lnTo>
                <a:lnTo>
                  <a:pt x="74447" y="467004"/>
                </a:lnTo>
                <a:lnTo>
                  <a:pt x="95097" y="335305"/>
                </a:lnTo>
                <a:lnTo>
                  <a:pt x="150901" y="312597"/>
                </a:lnTo>
                <a:lnTo>
                  <a:pt x="151549" y="312204"/>
                </a:lnTo>
                <a:lnTo>
                  <a:pt x="151739" y="312204"/>
                </a:lnTo>
                <a:lnTo>
                  <a:pt x="197383" y="420966"/>
                </a:lnTo>
                <a:lnTo>
                  <a:pt x="197383" y="315353"/>
                </a:lnTo>
                <a:lnTo>
                  <a:pt x="184429" y="313994"/>
                </a:lnTo>
                <a:lnTo>
                  <a:pt x="184302" y="313994"/>
                </a:lnTo>
                <a:lnTo>
                  <a:pt x="174498" y="312204"/>
                </a:lnTo>
                <a:lnTo>
                  <a:pt x="171399" y="311632"/>
                </a:lnTo>
                <a:lnTo>
                  <a:pt x="158597" y="308292"/>
                </a:lnTo>
                <a:lnTo>
                  <a:pt x="158216" y="308292"/>
                </a:lnTo>
                <a:lnTo>
                  <a:pt x="163601" y="303047"/>
                </a:lnTo>
                <a:lnTo>
                  <a:pt x="167640" y="296799"/>
                </a:lnTo>
                <a:lnTo>
                  <a:pt x="170167" y="289788"/>
                </a:lnTo>
                <a:lnTo>
                  <a:pt x="171030" y="282295"/>
                </a:lnTo>
                <a:lnTo>
                  <a:pt x="171030" y="281647"/>
                </a:lnTo>
                <a:lnTo>
                  <a:pt x="190487" y="287464"/>
                </a:lnTo>
                <a:lnTo>
                  <a:pt x="210515" y="289394"/>
                </a:lnTo>
                <a:lnTo>
                  <a:pt x="230543" y="287464"/>
                </a:lnTo>
                <a:lnTo>
                  <a:pt x="249999" y="281647"/>
                </a:lnTo>
                <a:lnTo>
                  <a:pt x="249999" y="282295"/>
                </a:lnTo>
                <a:lnTo>
                  <a:pt x="250596" y="287464"/>
                </a:lnTo>
                <a:lnTo>
                  <a:pt x="250698" y="288366"/>
                </a:lnTo>
                <a:lnTo>
                  <a:pt x="250812" y="289394"/>
                </a:lnTo>
                <a:lnTo>
                  <a:pt x="250863" y="289788"/>
                </a:lnTo>
                <a:lnTo>
                  <a:pt x="253377" y="296799"/>
                </a:lnTo>
                <a:lnTo>
                  <a:pt x="257416" y="303047"/>
                </a:lnTo>
                <a:lnTo>
                  <a:pt x="262839" y="308292"/>
                </a:lnTo>
                <a:lnTo>
                  <a:pt x="262839" y="242328"/>
                </a:lnTo>
                <a:lnTo>
                  <a:pt x="241223" y="256895"/>
                </a:lnTo>
                <a:lnTo>
                  <a:pt x="210502" y="263093"/>
                </a:lnTo>
                <a:lnTo>
                  <a:pt x="179781" y="256895"/>
                </a:lnTo>
                <a:lnTo>
                  <a:pt x="154686" y="239979"/>
                </a:lnTo>
                <a:lnTo>
                  <a:pt x="137769" y="214884"/>
                </a:lnTo>
                <a:lnTo>
                  <a:pt x="131572" y="184162"/>
                </a:lnTo>
                <a:lnTo>
                  <a:pt x="131572" y="138112"/>
                </a:lnTo>
                <a:lnTo>
                  <a:pt x="289445" y="138112"/>
                </a:lnTo>
                <a:lnTo>
                  <a:pt x="289445" y="49822"/>
                </a:lnTo>
                <a:lnTo>
                  <a:pt x="282333" y="41313"/>
                </a:lnTo>
                <a:lnTo>
                  <a:pt x="260502" y="25704"/>
                </a:lnTo>
                <a:lnTo>
                  <a:pt x="249974" y="67335"/>
                </a:lnTo>
                <a:lnTo>
                  <a:pt x="249224" y="70345"/>
                </a:lnTo>
                <a:lnTo>
                  <a:pt x="246494" y="72415"/>
                </a:lnTo>
                <a:lnTo>
                  <a:pt x="242239" y="72415"/>
                </a:lnTo>
                <a:lnTo>
                  <a:pt x="238252" y="71589"/>
                </a:lnTo>
                <a:lnTo>
                  <a:pt x="235978" y="68110"/>
                </a:lnTo>
                <a:lnTo>
                  <a:pt x="236715" y="64541"/>
                </a:lnTo>
                <a:lnTo>
                  <a:pt x="249313" y="14909"/>
                </a:lnTo>
                <a:lnTo>
                  <a:pt x="247129" y="6172"/>
                </a:lnTo>
                <a:lnTo>
                  <a:pt x="239293" y="25"/>
                </a:lnTo>
                <a:lnTo>
                  <a:pt x="181762" y="25"/>
                </a:lnTo>
                <a:lnTo>
                  <a:pt x="173926" y="6172"/>
                </a:lnTo>
                <a:lnTo>
                  <a:pt x="171729" y="14909"/>
                </a:lnTo>
                <a:lnTo>
                  <a:pt x="184226" y="64173"/>
                </a:lnTo>
                <a:lnTo>
                  <a:pt x="185089" y="67335"/>
                </a:lnTo>
                <a:lnTo>
                  <a:pt x="185178" y="67678"/>
                </a:lnTo>
                <a:lnTo>
                  <a:pt x="183121" y="71285"/>
                </a:lnTo>
                <a:lnTo>
                  <a:pt x="178981" y="72415"/>
                </a:lnTo>
                <a:lnTo>
                  <a:pt x="174548" y="72415"/>
                </a:lnTo>
                <a:lnTo>
                  <a:pt x="171818" y="70345"/>
                </a:lnTo>
                <a:lnTo>
                  <a:pt x="160883" y="25704"/>
                </a:lnTo>
                <a:lnTo>
                  <a:pt x="139039" y="41313"/>
                </a:lnTo>
                <a:lnTo>
                  <a:pt x="122085" y="61582"/>
                </a:lnTo>
                <a:lnTo>
                  <a:pt x="110705" y="85445"/>
                </a:lnTo>
                <a:lnTo>
                  <a:pt x="105625" y="111798"/>
                </a:lnTo>
                <a:lnTo>
                  <a:pt x="91452" y="111798"/>
                </a:lnTo>
                <a:lnTo>
                  <a:pt x="85559" y="117690"/>
                </a:lnTo>
                <a:lnTo>
                  <a:pt x="85559" y="132232"/>
                </a:lnTo>
                <a:lnTo>
                  <a:pt x="91452" y="138112"/>
                </a:lnTo>
                <a:lnTo>
                  <a:pt x="105283" y="138112"/>
                </a:lnTo>
                <a:lnTo>
                  <a:pt x="105283" y="184162"/>
                </a:lnTo>
                <a:lnTo>
                  <a:pt x="107950" y="207645"/>
                </a:lnTo>
                <a:lnTo>
                  <a:pt x="115684" y="229679"/>
                </a:lnTo>
                <a:lnTo>
                  <a:pt x="128092" y="249466"/>
                </a:lnTo>
                <a:lnTo>
                  <a:pt x="141668" y="263093"/>
                </a:lnTo>
                <a:lnTo>
                  <a:pt x="144716" y="266192"/>
                </a:lnTo>
                <a:lnTo>
                  <a:pt x="144716" y="284975"/>
                </a:lnTo>
                <a:lnTo>
                  <a:pt x="143065" y="287464"/>
                </a:lnTo>
                <a:lnTo>
                  <a:pt x="142887" y="287464"/>
                </a:lnTo>
                <a:lnTo>
                  <a:pt x="99631" y="304812"/>
                </a:lnTo>
                <a:lnTo>
                  <a:pt x="81876" y="311632"/>
                </a:lnTo>
                <a:lnTo>
                  <a:pt x="80302" y="312204"/>
                </a:lnTo>
                <a:lnTo>
                  <a:pt x="60680" y="321665"/>
                </a:lnTo>
                <a:lnTo>
                  <a:pt x="24803" y="344843"/>
                </a:lnTo>
                <a:lnTo>
                  <a:pt x="1905" y="380187"/>
                </a:lnTo>
                <a:lnTo>
                  <a:pt x="0" y="510222"/>
                </a:lnTo>
                <a:lnTo>
                  <a:pt x="5854" y="514134"/>
                </a:lnTo>
                <a:lnTo>
                  <a:pt x="17907" y="520598"/>
                </a:lnTo>
                <a:lnTo>
                  <a:pt x="33274" y="526338"/>
                </a:lnTo>
                <a:lnTo>
                  <a:pt x="51562" y="531355"/>
                </a:lnTo>
                <a:lnTo>
                  <a:pt x="72364" y="535635"/>
                </a:lnTo>
                <a:lnTo>
                  <a:pt x="72364" y="493318"/>
                </a:lnTo>
                <a:lnTo>
                  <a:pt x="197345" y="493318"/>
                </a:lnTo>
                <a:lnTo>
                  <a:pt x="197345" y="546290"/>
                </a:lnTo>
                <a:lnTo>
                  <a:pt x="223659" y="546290"/>
                </a:lnTo>
                <a:lnTo>
                  <a:pt x="223659" y="493318"/>
                </a:lnTo>
                <a:lnTo>
                  <a:pt x="348653" y="493318"/>
                </a:lnTo>
                <a:lnTo>
                  <a:pt x="348653" y="536117"/>
                </a:lnTo>
                <a:lnTo>
                  <a:pt x="370128" y="531698"/>
                </a:lnTo>
                <a:lnTo>
                  <a:pt x="388772" y="526491"/>
                </a:lnTo>
                <a:lnTo>
                  <a:pt x="403860" y="520598"/>
                </a:lnTo>
                <a:lnTo>
                  <a:pt x="415747" y="513715"/>
                </a:lnTo>
                <a:lnTo>
                  <a:pt x="418414" y="511708"/>
                </a:lnTo>
                <a:lnTo>
                  <a:pt x="422059" y="514121"/>
                </a:lnTo>
                <a:lnTo>
                  <a:pt x="433171" y="520217"/>
                </a:lnTo>
                <a:lnTo>
                  <a:pt x="447078" y="525653"/>
                </a:lnTo>
                <a:lnTo>
                  <a:pt x="463435" y="530453"/>
                </a:lnTo>
                <a:lnTo>
                  <a:pt x="481914" y="534619"/>
                </a:lnTo>
                <a:lnTo>
                  <a:pt x="481914" y="493318"/>
                </a:lnTo>
                <a:lnTo>
                  <a:pt x="606907" y="493318"/>
                </a:lnTo>
                <a:lnTo>
                  <a:pt x="606907" y="546214"/>
                </a:lnTo>
                <a:lnTo>
                  <a:pt x="633222" y="546214"/>
                </a:lnTo>
                <a:lnTo>
                  <a:pt x="633222" y="493318"/>
                </a:lnTo>
                <a:lnTo>
                  <a:pt x="758202" y="493318"/>
                </a:lnTo>
                <a:lnTo>
                  <a:pt x="758202" y="535127"/>
                </a:lnTo>
                <a:lnTo>
                  <a:pt x="777341" y="530821"/>
                </a:lnTo>
                <a:lnTo>
                  <a:pt x="794067" y="525818"/>
                </a:lnTo>
                <a:lnTo>
                  <a:pt x="807758" y="520217"/>
                </a:lnTo>
                <a:lnTo>
                  <a:pt x="818730" y="513715"/>
                </a:lnTo>
                <a:lnTo>
                  <a:pt x="823988" y="509765"/>
                </a:lnTo>
                <a:lnTo>
                  <a:pt x="823988" y="493318"/>
                </a:lnTo>
                <a:lnTo>
                  <a:pt x="823988" y="467004"/>
                </a:lnTo>
                <a:lnTo>
                  <a:pt x="824001" y="394373"/>
                </a:lnTo>
                <a:close/>
              </a:path>
            </a:pathLst>
          </a:custGeom>
          <a:solidFill>
            <a:srgbClr val="62626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8648700" y="1585407"/>
            <a:ext cx="1757680" cy="1263015"/>
            <a:chOff x="8648700" y="1585407"/>
            <a:chExt cx="1757680" cy="1263015"/>
          </a:xfrm>
        </p:grpSpPr>
        <p:sp>
          <p:nvSpPr>
            <p:cNvPr id="22" name="object 22"/>
            <p:cNvSpPr/>
            <p:nvPr/>
          </p:nvSpPr>
          <p:spPr>
            <a:xfrm>
              <a:off x="9201150" y="2343150"/>
              <a:ext cx="161925" cy="228600"/>
            </a:xfrm>
            <a:custGeom>
              <a:avLst/>
              <a:gdLst/>
              <a:ahLst/>
              <a:cxnLst/>
              <a:rect l="l" t="t" r="r" b="b"/>
              <a:pathLst>
                <a:path w="161925" h="228600">
                  <a:moveTo>
                    <a:pt x="0" y="228600"/>
                  </a:moveTo>
                  <a:lnTo>
                    <a:pt x="161925" y="228600"/>
                  </a:lnTo>
                  <a:lnTo>
                    <a:pt x="161925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19050">
              <a:solidFill>
                <a:srgbClr val="E97031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9279814" y="1908797"/>
              <a:ext cx="767080" cy="678815"/>
            </a:xfrm>
            <a:custGeom>
              <a:avLst/>
              <a:gdLst/>
              <a:ahLst/>
              <a:cxnLst/>
              <a:rect l="l" t="t" r="r" b="b"/>
              <a:pathLst>
                <a:path w="767079" h="678814">
                  <a:moveTo>
                    <a:pt x="657428" y="398678"/>
                  </a:moveTo>
                  <a:lnTo>
                    <a:pt x="602640" y="344957"/>
                  </a:lnTo>
                  <a:lnTo>
                    <a:pt x="602640" y="442976"/>
                  </a:lnTo>
                  <a:lnTo>
                    <a:pt x="602640" y="556069"/>
                  </a:lnTo>
                  <a:lnTo>
                    <a:pt x="493064" y="556069"/>
                  </a:lnTo>
                  <a:lnTo>
                    <a:pt x="493064" y="442976"/>
                  </a:lnTo>
                  <a:lnTo>
                    <a:pt x="602640" y="442976"/>
                  </a:lnTo>
                  <a:lnTo>
                    <a:pt x="602640" y="344957"/>
                  </a:lnTo>
                  <a:lnTo>
                    <a:pt x="383501" y="130060"/>
                  </a:lnTo>
                  <a:lnTo>
                    <a:pt x="273926" y="237515"/>
                  </a:lnTo>
                  <a:lnTo>
                    <a:pt x="273926" y="442976"/>
                  </a:lnTo>
                  <a:lnTo>
                    <a:pt x="273926" y="556069"/>
                  </a:lnTo>
                  <a:lnTo>
                    <a:pt x="164350" y="556069"/>
                  </a:lnTo>
                  <a:lnTo>
                    <a:pt x="164350" y="442976"/>
                  </a:lnTo>
                  <a:lnTo>
                    <a:pt x="273926" y="442976"/>
                  </a:lnTo>
                  <a:lnTo>
                    <a:pt x="273926" y="237515"/>
                  </a:lnTo>
                  <a:lnTo>
                    <a:pt x="109575" y="398678"/>
                  </a:lnTo>
                  <a:lnTo>
                    <a:pt x="109575" y="678599"/>
                  </a:lnTo>
                  <a:lnTo>
                    <a:pt x="328714" y="678599"/>
                  </a:lnTo>
                  <a:lnTo>
                    <a:pt x="328714" y="556069"/>
                  </a:lnTo>
                  <a:lnTo>
                    <a:pt x="328714" y="442976"/>
                  </a:lnTo>
                  <a:lnTo>
                    <a:pt x="438277" y="442976"/>
                  </a:lnTo>
                  <a:lnTo>
                    <a:pt x="438277" y="678599"/>
                  </a:lnTo>
                  <a:lnTo>
                    <a:pt x="657428" y="678599"/>
                  </a:lnTo>
                  <a:lnTo>
                    <a:pt x="657428" y="556069"/>
                  </a:lnTo>
                  <a:lnTo>
                    <a:pt x="657428" y="442976"/>
                  </a:lnTo>
                  <a:lnTo>
                    <a:pt x="657428" y="398678"/>
                  </a:lnTo>
                  <a:close/>
                </a:path>
                <a:path w="767079" h="678814">
                  <a:moveTo>
                    <a:pt x="766991" y="376999"/>
                  </a:moveTo>
                  <a:lnTo>
                    <a:pt x="602640" y="214884"/>
                  </a:lnTo>
                  <a:lnTo>
                    <a:pt x="602640" y="143256"/>
                  </a:lnTo>
                  <a:lnTo>
                    <a:pt x="602640" y="56553"/>
                  </a:lnTo>
                  <a:lnTo>
                    <a:pt x="529590" y="56553"/>
                  </a:lnTo>
                  <a:lnTo>
                    <a:pt x="529590" y="143256"/>
                  </a:lnTo>
                  <a:lnTo>
                    <a:pt x="462305" y="77279"/>
                  </a:lnTo>
                  <a:lnTo>
                    <a:pt x="383501" y="0"/>
                  </a:lnTo>
                  <a:lnTo>
                    <a:pt x="0" y="376999"/>
                  </a:lnTo>
                  <a:lnTo>
                    <a:pt x="41084" y="412813"/>
                  </a:lnTo>
                  <a:lnTo>
                    <a:pt x="383501" y="77279"/>
                  </a:lnTo>
                  <a:lnTo>
                    <a:pt x="725906" y="412813"/>
                  </a:lnTo>
                  <a:lnTo>
                    <a:pt x="766991" y="376999"/>
                  </a:lnTo>
                  <a:close/>
                </a:path>
              </a:pathLst>
            </a:custGeom>
            <a:solidFill>
              <a:srgbClr val="6262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9372600" y="2657475"/>
              <a:ext cx="585470" cy="0"/>
            </a:xfrm>
            <a:custGeom>
              <a:avLst/>
              <a:gdLst/>
              <a:ahLst/>
              <a:cxnLst/>
              <a:rect l="l" t="t" r="r" b="b"/>
              <a:pathLst>
                <a:path w="585470">
                  <a:moveTo>
                    <a:pt x="0" y="0"/>
                  </a:moveTo>
                  <a:lnTo>
                    <a:pt x="585089" y="0"/>
                  </a:lnTo>
                </a:path>
              </a:pathLst>
            </a:custGeom>
            <a:ln w="76200">
              <a:solidFill>
                <a:srgbClr val="E97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9982200" y="2609850"/>
              <a:ext cx="361950" cy="85725"/>
            </a:xfrm>
            <a:custGeom>
              <a:avLst/>
              <a:gdLst/>
              <a:ahLst/>
              <a:cxnLst/>
              <a:rect l="l" t="t" r="r" b="b"/>
              <a:pathLst>
                <a:path w="361950" h="85725">
                  <a:moveTo>
                    <a:pt x="0" y="0"/>
                  </a:moveTo>
                  <a:lnTo>
                    <a:pt x="0" y="85725"/>
                  </a:lnTo>
                  <a:lnTo>
                    <a:pt x="361950" y="857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70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210116" y="1641830"/>
              <a:ext cx="334645" cy="273050"/>
            </a:xfrm>
            <a:custGeom>
              <a:avLst/>
              <a:gdLst/>
              <a:ahLst/>
              <a:cxnLst/>
              <a:rect l="l" t="t" r="r" b="b"/>
              <a:pathLst>
                <a:path w="334645" h="273050">
                  <a:moveTo>
                    <a:pt x="138277" y="135902"/>
                  </a:moveTo>
                  <a:lnTo>
                    <a:pt x="133400" y="131025"/>
                  </a:lnTo>
                  <a:lnTo>
                    <a:pt x="121361" y="131025"/>
                  </a:lnTo>
                  <a:lnTo>
                    <a:pt x="116484" y="135902"/>
                  </a:lnTo>
                  <a:lnTo>
                    <a:pt x="116484" y="147942"/>
                  </a:lnTo>
                  <a:lnTo>
                    <a:pt x="121361" y="152819"/>
                  </a:lnTo>
                  <a:lnTo>
                    <a:pt x="133400" y="152819"/>
                  </a:lnTo>
                  <a:lnTo>
                    <a:pt x="138277" y="147942"/>
                  </a:lnTo>
                  <a:lnTo>
                    <a:pt x="138277" y="141922"/>
                  </a:lnTo>
                  <a:lnTo>
                    <a:pt x="138277" y="135902"/>
                  </a:lnTo>
                  <a:close/>
                </a:path>
                <a:path w="334645" h="273050">
                  <a:moveTo>
                    <a:pt x="152806" y="102400"/>
                  </a:moveTo>
                  <a:lnTo>
                    <a:pt x="148742" y="98336"/>
                  </a:lnTo>
                  <a:lnTo>
                    <a:pt x="138722" y="98336"/>
                  </a:lnTo>
                  <a:lnTo>
                    <a:pt x="134645" y="102400"/>
                  </a:lnTo>
                  <a:lnTo>
                    <a:pt x="134645" y="112433"/>
                  </a:lnTo>
                  <a:lnTo>
                    <a:pt x="138722" y="116497"/>
                  </a:lnTo>
                  <a:lnTo>
                    <a:pt x="148742" y="116497"/>
                  </a:lnTo>
                  <a:lnTo>
                    <a:pt x="152806" y="112433"/>
                  </a:lnTo>
                  <a:lnTo>
                    <a:pt x="152806" y="107416"/>
                  </a:lnTo>
                  <a:lnTo>
                    <a:pt x="152806" y="102400"/>
                  </a:lnTo>
                  <a:close/>
                </a:path>
                <a:path w="334645" h="273050">
                  <a:moveTo>
                    <a:pt x="202450" y="132511"/>
                  </a:moveTo>
                  <a:lnTo>
                    <a:pt x="199313" y="120611"/>
                  </a:lnTo>
                  <a:lnTo>
                    <a:pt x="192417" y="106972"/>
                  </a:lnTo>
                  <a:lnTo>
                    <a:pt x="185521" y="95732"/>
                  </a:lnTo>
                  <a:lnTo>
                    <a:pt x="182384" y="91071"/>
                  </a:lnTo>
                  <a:lnTo>
                    <a:pt x="179247" y="95732"/>
                  </a:lnTo>
                  <a:lnTo>
                    <a:pt x="172351" y="106946"/>
                  </a:lnTo>
                  <a:lnTo>
                    <a:pt x="165455" y="120586"/>
                  </a:lnTo>
                  <a:lnTo>
                    <a:pt x="162318" y="132994"/>
                  </a:lnTo>
                  <a:lnTo>
                    <a:pt x="163995" y="140779"/>
                  </a:lnTo>
                  <a:lnTo>
                    <a:pt x="168376" y="147104"/>
                  </a:lnTo>
                  <a:lnTo>
                    <a:pt x="174802" y="151333"/>
                  </a:lnTo>
                  <a:lnTo>
                    <a:pt x="182626" y="152806"/>
                  </a:lnTo>
                  <a:lnTo>
                    <a:pt x="190423" y="151142"/>
                  </a:lnTo>
                  <a:lnTo>
                    <a:pt x="196748" y="146761"/>
                  </a:lnTo>
                  <a:lnTo>
                    <a:pt x="200964" y="140335"/>
                  </a:lnTo>
                  <a:lnTo>
                    <a:pt x="202450" y="132511"/>
                  </a:lnTo>
                  <a:close/>
                </a:path>
                <a:path w="334645" h="273050">
                  <a:moveTo>
                    <a:pt x="241808" y="127825"/>
                  </a:moveTo>
                  <a:lnTo>
                    <a:pt x="237744" y="123761"/>
                  </a:lnTo>
                  <a:lnTo>
                    <a:pt x="227723" y="123761"/>
                  </a:lnTo>
                  <a:lnTo>
                    <a:pt x="223647" y="127825"/>
                  </a:lnTo>
                  <a:lnTo>
                    <a:pt x="223647" y="137858"/>
                  </a:lnTo>
                  <a:lnTo>
                    <a:pt x="227723" y="141922"/>
                  </a:lnTo>
                  <a:lnTo>
                    <a:pt x="237744" y="141922"/>
                  </a:lnTo>
                  <a:lnTo>
                    <a:pt x="241808" y="137858"/>
                  </a:lnTo>
                  <a:lnTo>
                    <a:pt x="241808" y="132842"/>
                  </a:lnTo>
                  <a:lnTo>
                    <a:pt x="241808" y="127825"/>
                  </a:lnTo>
                  <a:close/>
                </a:path>
                <a:path w="334645" h="273050">
                  <a:moveTo>
                    <a:pt x="277901" y="166484"/>
                  </a:moveTo>
                  <a:lnTo>
                    <a:pt x="269608" y="156210"/>
                  </a:lnTo>
                  <a:lnTo>
                    <a:pt x="262636" y="155016"/>
                  </a:lnTo>
                  <a:lnTo>
                    <a:pt x="257263" y="158318"/>
                  </a:lnTo>
                  <a:lnTo>
                    <a:pt x="203568" y="189026"/>
                  </a:lnTo>
                  <a:lnTo>
                    <a:pt x="204304" y="192519"/>
                  </a:lnTo>
                  <a:lnTo>
                    <a:pt x="204279" y="196138"/>
                  </a:lnTo>
                  <a:lnTo>
                    <a:pt x="203504" y="199618"/>
                  </a:lnTo>
                  <a:lnTo>
                    <a:pt x="200050" y="207632"/>
                  </a:lnTo>
                  <a:lnTo>
                    <a:pt x="194284" y="213893"/>
                  </a:lnTo>
                  <a:lnTo>
                    <a:pt x="186804" y="217919"/>
                  </a:lnTo>
                  <a:lnTo>
                    <a:pt x="178181" y="219290"/>
                  </a:lnTo>
                  <a:lnTo>
                    <a:pt x="122466" y="219290"/>
                  </a:lnTo>
                  <a:lnTo>
                    <a:pt x="122466" y="206717"/>
                  </a:lnTo>
                  <a:lnTo>
                    <a:pt x="185928" y="206705"/>
                  </a:lnTo>
                  <a:lnTo>
                    <a:pt x="191541" y="201079"/>
                  </a:lnTo>
                  <a:lnTo>
                    <a:pt x="191516" y="187210"/>
                  </a:lnTo>
                  <a:lnTo>
                    <a:pt x="185902" y="181597"/>
                  </a:lnTo>
                  <a:lnTo>
                    <a:pt x="98374" y="181584"/>
                  </a:lnTo>
                  <a:lnTo>
                    <a:pt x="93243" y="183057"/>
                  </a:lnTo>
                  <a:lnTo>
                    <a:pt x="88798" y="185826"/>
                  </a:lnTo>
                  <a:lnTo>
                    <a:pt x="0" y="228714"/>
                  </a:lnTo>
                  <a:lnTo>
                    <a:pt x="43954" y="272694"/>
                  </a:lnTo>
                  <a:lnTo>
                    <a:pt x="60274" y="259702"/>
                  </a:lnTo>
                  <a:lnTo>
                    <a:pt x="78511" y="250939"/>
                  </a:lnTo>
                  <a:lnTo>
                    <a:pt x="98310" y="245986"/>
                  </a:lnTo>
                  <a:lnTo>
                    <a:pt x="119316" y="244424"/>
                  </a:lnTo>
                  <a:lnTo>
                    <a:pt x="180682" y="244424"/>
                  </a:lnTo>
                  <a:lnTo>
                    <a:pt x="183286" y="243573"/>
                  </a:lnTo>
                  <a:lnTo>
                    <a:pt x="271678" y="178701"/>
                  </a:lnTo>
                  <a:lnTo>
                    <a:pt x="277063" y="174358"/>
                  </a:lnTo>
                  <a:lnTo>
                    <a:pt x="277901" y="166484"/>
                  </a:lnTo>
                  <a:close/>
                </a:path>
                <a:path w="334645" h="273050">
                  <a:moveTo>
                    <a:pt x="334441" y="0"/>
                  </a:moveTo>
                  <a:lnTo>
                    <a:pt x="223189" y="0"/>
                  </a:lnTo>
                  <a:lnTo>
                    <a:pt x="199072" y="4902"/>
                  </a:lnTo>
                  <a:lnTo>
                    <a:pt x="179362" y="18199"/>
                  </a:lnTo>
                  <a:lnTo>
                    <a:pt x="166077" y="37896"/>
                  </a:lnTo>
                  <a:lnTo>
                    <a:pt x="161201" y="62026"/>
                  </a:lnTo>
                  <a:lnTo>
                    <a:pt x="161201" y="76542"/>
                  </a:lnTo>
                  <a:lnTo>
                    <a:pt x="200875" y="76542"/>
                  </a:lnTo>
                  <a:lnTo>
                    <a:pt x="200875" y="62026"/>
                  </a:lnTo>
                  <a:lnTo>
                    <a:pt x="202628" y="53340"/>
                  </a:lnTo>
                  <a:lnTo>
                    <a:pt x="207416" y="46253"/>
                  </a:lnTo>
                  <a:lnTo>
                    <a:pt x="214503" y="41465"/>
                  </a:lnTo>
                  <a:lnTo>
                    <a:pt x="223189" y="39700"/>
                  </a:lnTo>
                  <a:lnTo>
                    <a:pt x="334441" y="39700"/>
                  </a:lnTo>
                  <a:lnTo>
                    <a:pt x="334441" y="0"/>
                  </a:lnTo>
                  <a:close/>
                </a:path>
              </a:pathLst>
            </a:custGeom>
            <a:solidFill>
              <a:srgbClr val="E86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245043" y="2420674"/>
              <a:ext cx="93274" cy="137840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9144000" y="2095500"/>
              <a:ext cx="1262380" cy="485775"/>
            </a:xfrm>
            <a:custGeom>
              <a:avLst/>
              <a:gdLst/>
              <a:ahLst/>
              <a:cxnLst/>
              <a:rect l="l" t="t" r="r" b="b"/>
              <a:pathLst>
                <a:path w="1262379" h="485775">
                  <a:moveTo>
                    <a:pt x="809625" y="485775"/>
                  </a:moveTo>
                  <a:lnTo>
                    <a:pt x="1181100" y="485775"/>
                  </a:lnTo>
                  <a:lnTo>
                    <a:pt x="1181100" y="247650"/>
                  </a:lnTo>
                  <a:lnTo>
                    <a:pt x="809625" y="247650"/>
                  </a:lnTo>
                  <a:lnTo>
                    <a:pt x="809625" y="485775"/>
                  </a:lnTo>
                  <a:close/>
                </a:path>
                <a:path w="1262379" h="485775">
                  <a:moveTo>
                    <a:pt x="923925" y="381000"/>
                  </a:moveTo>
                  <a:lnTo>
                    <a:pt x="1028700" y="381000"/>
                  </a:lnTo>
                  <a:lnTo>
                    <a:pt x="1028700" y="266700"/>
                  </a:lnTo>
                  <a:lnTo>
                    <a:pt x="923925" y="266700"/>
                  </a:lnTo>
                  <a:lnTo>
                    <a:pt x="923925" y="381000"/>
                  </a:lnTo>
                  <a:close/>
                </a:path>
                <a:path w="1262379" h="485775">
                  <a:moveTo>
                    <a:pt x="685800" y="0"/>
                  </a:moveTo>
                  <a:lnTo>
                    <a:pt x="1261872" y="0"/>
                  </a:lnTo>
                </a:path>
                <a:path w="1262379" h="485775">
                  <a:moveTo>
                    <a:pt x="1247775" y="242442"/>
                  </a:moveTo>
                  <a:lnTo>
                    <a:pt x="1247775" y="0"/>
                  </a:lnTo>
                </a:path>
                <a:path w="1262379" h="485775">
                  <a:moveTo>
                    <a:pt x="352551" y="0"/>
                  </a:moveTo>
                  <a:lnTo>
                    <a:pt x="0" y="0"/>
                  </a:lnTo>
                </a:path>
                <a:path w="1262379" h="485775">
                  <a:moveTo>
                    <a:pt x="139065" y="240537"/>
                  </a:moveTo>
                  <a:lnTo>
                    <a:pt x="0" y="238125"/>
                  </a:lnTo>
                </a:path>
              </a:pathLst>
            </a:custGeom>
            <a:ln w="19050">
              <a:solidFill>
                <a:srgbClr val="E97031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712046" y="1585407"/>
              <a:ext cx="234899" cy="262741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10325100" y="2343150"/>
              <a:ext cx="69850" cy="0"/>
            </a:xfrm>
            <a:custGeom>
              <a:avLst/>
              <a:gdLst/>
              <a:ahLst/>
              <a:cxnLst/>
              <a:rect l="l" t="t" r="r" b="b"/>
              <a:pathLst>
                <a:path w="69850">
                  <a:moveTo>
                    <a:pt x="0" y="0"/>
                  </a:moveTo>
                  <a:lnTo>
                    <a:pt x="69469" y="0"/>
                  </a:lnTo>
                </a:path>
              </a:pathLst>
            </a:custGeom>
            <a:ln w="19050">
              <a:solidFill>
                <a:srgbClr val="E97031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284080" y="1939671"/>
              <a:ext cx="753745" cy="379730"/>
            </a:xfrm>
            <a:custGeom>
              <a:avLst/>
              <a:gdLst/>
              <a:ahLst/>
              <a:cxnLst/>
              <a:rect l="l" t="t" r="r" b="b"/>
              <a:pathLst>
                <a:path w="753745" h="379730">
                  <a:moveTo>
                    <a:pt x="0" y="379349"/>
                  </a:moveTo>
                  <a:lnTo>
                    <a:pt x="32947" y="347975"/>
                  </a:lnTo>
                  <a:lnTo>
                    <a:pt x="60576" y="318049"/>
                  </a:lnTo>
                  <a:lnTo>
                    <a:pt x="72676" y="304157"/>
                  </a:lnTo>
                  <a:lnTo>
                    <a:pt x="118904" y="252782"/>
                  </a:lnTo>
                  <a:lnTo>
                    <a:pt x="157546" y="210757"/>
                  </a:lnTo>
                  <a:lnTo>
                    <a:pt x="209550" y="154812"/>
                  </a:lnTo>
                  <a:lnTo>
                    <a:pt x="244515" y="117329"/>
                  </a:lnTo>
                  <a:lnTo>
                    <a:pt x="267595" y="92578"/>
                  </a:lnTo>
                  <a:lnTo>
                    <a:pt x="281448" y="77812"/>
                  </a:lnTo>
                  <a:lnTo>
                    <a:pt x="288735" y="70279"/>
                  </a:lnTo>
                  <a:lnTo>
                    <a:pt x="292115" y="67230"/>
                  </a:lnTo>
                  <a:lnTo>
                    <a:pt x="294250" y="65915"/>
                  </a:lnTo>
                  <a:lnTo>
                    <a:pt x="297800" y="63582"/>
                  </a:lnTo>
                  <a:lnTo>
                    <a:pt x="343535" y="22987"/>
                  </a:lnTo>
                  <a:lnTo>
                    <a:pt x="359362" y="5587"/>
                  </a:lnTo>
                  <a:lnTo>
                    <a:pt x="361876" y="3734"/>
                  </a:lnTo>
                  <a:lnTo>
                    <a:pt x="414316" y="35013"/>
                  </a:lnTo>
                  <a:lnTo>
                    <a:pt x="447096" y="61687"/>
                  </a:lnTo>
                  <a:lnTo>
                    <a:pt x="476121" y="86374"/>
                  </a:lnTo>
                  <a:lnTo>
                    <a:pt x="508079" y="115425"/>
                  </a:lnTo>
                  <a:lnTo>
                    <a:pt x="549655" y="155193"/>
                  </a:lnTo>
                  <a:lnTo>
                    <a:pt x="567166" y="174736"/>
                  </a:lnTo>
                  <a:lnTo>
                    <a:pt x="575819" y="184679"/>
                  </a:lnTo>
                  <a:lnTo>
                    <a:pt x="584962" y="193801"/>
                  </a:lnTo>
                  <a:lnTo>
                    <a:pt x="596647" y="203894"/>
                  </a:lnTo>
                  <a:lnTo>
                    <a:pt x="608441" y="213772"/>
                  </a:lnTo>
                  <a:lnTo>
                    <a:pt x="620019" y="223984"/>
                  </a:lnTo>
                  <a:lnTo>
                    <a:pt x="631063" y="235076"/>
                  </a:lnTo>
                  <a:lnTo>
                    <a:pt x="647985" y="253672"/>
                  </a:lnTo>
                  <a:lnTo>
                    <a:pt x="656240" y="262302"/>
                  </a:lnTo>
                  <a:lnTo>
                    <a:pt x="692276" y="295909"/>
                  </a:lnTo>
                  <a:lnTo>
                    <a:pt x="733567" y="335432"/>
                  </a:lnTo>
                  <a:lnTo>
                    <a:pt x="748966" y="354806"/>
                  </a:lnTo>
                  <a:lnTo>
                    <a:pt x="750464" y="356703"/>
                  </a:lnTo>
                  <a:lnTo>
                    <a:pt x="753618" y="360171"/>
                  </a:lnTo>
                </a:path>
              </a:pathLst>
            </a:custGeom>
            <a:ln w="76200">
              <a:solidFill>
                <a:srgbClr val="E970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153525" y="2095500"/>
              <a:ext cx="0" cy="242570"/>
            </a:xfrm>
            <a:custGeom>
              <a:avLst/>
              <a:gdLst/>
              <a:ahLst/>
              <a:cxnLst/>
              <a:rect l="l" t="t" r="r" b="b"/>
              <a:pathLst>
                <a:path h="242569">
                  <a:moveTo>
                    <a:pt x="0" y="242442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E97031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9058275" y="2571750"/>
              <a:ext cx="235585" cy="167640"/>
            </a:xfrm>
            <a:custGeom>
              <a:avLst/>
              <a:gdLst/>
              <a:ahLst/>
              <a:cxnLst/>
              <a:rect l="l" t="t" r="r" b="b"/>
              <a:pathLst>
                <a:path w="235584" h="167639">
                  <a:moveTo>
                    <a:pt x="235330" y="0"/>
                  </a:moveTo>
                  <a:lnTo>
                    <a:pt x="235330" y="167639"/>
                  </a:lnTo>
                  <a:lnTo>
                    <a:pt x="0" y="167639"/>
                  </a:lnTo>
                </a:path>
              </a:pathLst>
            </a:custGeom>
            <a:ln w="19050">
              <a:solidFill>
                <a:srgbClr val="E97031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8658225" y="2638425"/>
              <a:ext cx="400050" cy="200025"/>
            </a:xfrm>
            <a:custGeom>
              <a:avLst/>
              <a:gdLst/>
              <a:ahLst/>
              <a:cxnLst/>
              <a:rect l="l" t="t" r="r" b="b"/>
              <a:pathLst>
                <a:path w="400050" h="200025">
                  <a:moveTo>
                    <a:pt x="276225" y="200025"/>
                  </a:moveTo>
                  <a:lnTo>
                    <a:pt x="400050" y="200025"/>
                  </a:lnTo>
                  <a:lnTo>
                    <a:pt x="400050" y="0"/>
                  </a:lnTo>
                  <a:lnTo>
                    <a:pt x="276225" y="0"/>
                  </a:lnTo>
                  <a:lnTo>
                    <a:pt x="276225" y="200025"/>
                  </a:lnTo>
                  <a:close/>
                </a:path>
                <a:path w="400050" h="200025">
                  <a:moveTo>
                    <a:pt x="0" y="190500"/>
                  </a:moveTo>
                  <a:lnTo>
                    <a:pt x="123825" y="190500"/>
                  </a:lnTo>
                  <a:lnTo>
                    <a:pt x="123825" y="0"/>
                  </a:lnTo>
                  <a:lnTo>
                    <a:pt x="0" y="0"/>
                  </a:lnTo>
                  <a:lnTo>
                    <a:pt x="0" y="190500"/>
                  </a:lnTo>
                  <a:close/>
                </a:path>
                <a:path w="400050" h="200025">
                  <a:moveTo>
                    <a:pt x="273050" y="96012"/>
                  </a:moveTo>
                  <a:lnTo>
                    <a:pt x="198374" y="96012"/>
                  </a:lnTo>
                  <a:lnTo>
                    <a:pt x="198374" y="95250"/>
                  </a:lnTo>
                  <a:lnTo>
                    <a:pt x="123825" y="95250"/>
                  </a:lnTo>
                </a:path>
              </a:pathLst>
            </a:custGeom>
            <a:ln w="19050">
              <a:solidFill>
                <a:srgbClr val="E97031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/>
          <p:nvPr/>
        </p:nvSpPr>
        <p:spPr>
          <a:xfrm>
            <a:off x="9444101" y="2347976"/>
            <a:ext cx="104775" cy="114300"/>
          </a:xfrm>
          <a:custGeom>
            <a:avLst/>
            <a:gdLst/>
            <a:ahLst/>
            <a:cxnLst/>
            <a:rect l="l" t="t" r="r" b="b"/>
            <a:pathLst>
              <a:path w="104775" h="114300">
                <a:moveTo>
                  <a:pt x="0" y="114300"/>
                </a:moveTo>
                <a:lnTo>
                  <a:pt x="104775" y="114300"/>
                </a:lnTo>
                <a:lnTo>
                  <a:pt x="104775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28575">
            <a:solidFill>
              <a:srgbClr val="E970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6" name="object 3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25653" y="1304925"/>
            <a:ext cx="3209314" cy="703384"/>
          </a:xfrm>
          <a:prstGeom prst="rect">
            <a:avLst/>
          </a:prstGeom>
        </p:spPr>
      </p:pic>
      <p:sp>
        <p:nvSpPr>
          <p:cNvPr id="37" name="object 3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130"/>
              </a:spcBef>
            </a:pPr>
            <a:r>
              <a:rPr spc="-340" dirty="0"/>
              <a:t>Subsidized</a:t>
            </a:r>
            <a:r>
              <a:rPr spc="-229" dirty="0"/>
              <a:t> </a:t>
            </a:r>
            <a:r>
              <a:rPr spc="-350" dirty="0"/>
              <a:t>Housing</a:t>
            </a:r>
            <a:r>
              <a:rPr spc="-114" dirty="0"/>
              <a:t> </a:t>
            </a:r>
            <a:r>
              <a:rPr spc="-185" dirty="0"/>
              <a:t>Improvement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0525" y="2124075"/>
            <a:ext cx="1800225" cy="4152900"/>
          </a:xfrm>
          <a:custGeom>
            <a:avLst/>
            <a:gdLst/>
            <a:ahLst/>
            <a:cxnLst/>
            <a:rect l="l" t="t" r="r" b="b"/>
            <a:pathLst>
              <a:path w="1800225" h="4152900">
                <a:moveTo>
                  <a:pt x="1620139" y="0"/>
                </a:moveTo>
                <a:lnTo>
                  <a:pt x="180022" y="0"/>
                </a:lnTo>
                <a:lnTo>
                  <a:pt x="132163" y="6433"/>
                </a:lnTo>
                <a:lnTo>
                  <a:pt x="89159" y="24586"/>
                </a:lnTo>
                <a:lnTo>
                  <a:pt x="52725" y="52736"/>
                </a:lnTo>
                <a:lnTo>
                  <a:pt x="24577" y="89163"/>
                </a:lnTo>
                <a:lnTo>
                  <a:pt x="6430" y="132144"/>
                </a:lnTo>
                <a:lnTo>
                  <a:pt x="0" y="179959"/>
                </a:lnTo>
                <a:lnTo>
                  <a:pt x="0" y="3972877"/>
                </a:lnTo>
                <a:lnTo>
                  <a:pt x="6430" y="4020736"/>
                </a:lnTo>
                <a:lnTo>
                  <a:pt x="24577" y="4063740"/>
                </a:lnTo>
                <a:lnTo>
                  <a:pt x="52725" y="4100174"/>
                </a:lnTo>
                <a:lnTo>
                  <a:pt x="89159" y="4128322"/>
                </a:lnTo>
                <a:lnTo>
                  <a:pt x="132163" y="4146469"/>
                </a:lnTo>
                <a:lnTo>
                  <a:pt x="180022" y="4152900"/>
                </a:lnTo>
                <a:lnTo>
                  <a:pt x="1620139" y="4152900"/>
                </a:lnTo>
                <a:lnTo>
                  <a:pt x="1668006" y="4146469"/>
                </a:lnTo>
                <a:lnTo>
                  <a:pt x="1711023" y="4128322"/>
                </a:lnTo>
                <a:lnTo>
                  <a:pt x="1747472" y="4100174"/>
                </a:lnTo>
                <a:lnTo>
                  <a:pt x="1775634" y="4063740"/>
                </a:lnTo>
                <a:lnTo>
                  <a:pt x="1793790" y="4020736"/>
                </a:lnTo>
                <a:lnTo>
                  <a:pt x="1800225" y="3972877"/>
                </a:lnTo>
                <a:lnTo>
                  <a:pt x="1800225" y="179959"/>
                </a:lnTo>
                <a:lnTo>
                  <a:pt x="1793790" y="132144"/>
                </a:lnTo>
                <a:lnTo>
                  <a:pt x="1775634" y="89163"/>
                </a:lnTo>
                <a:lnTo>
                  <a:pt x="1747472" y="52736"/>
                </a:lnTo>
                <a:lnTo>
                  <a:pt x="1711023" y="24586"/>
                </a:lnTo>
                <a:lnTo>
                  <a:pt x="1668006" y="6433"/>
                </a:lnTo>
                <a:lnTo>
                  <a:pt x="1620139" y="0"/>
                </a:lnTo>
                <a:close/>
              </a:path>
            </a:pathLst>
          </a:custGeom>
          <a:solidFill>
            <a:srgbClr val="D1D1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51192" y="2450528"/>
            <a:ext cx="1273175" cy="54800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348615" marR="5080" indent="-336550">
              <a:lnSpc>
                <a:spcPts val="1950"/>
              </a:lnSpc>
              <a:spcBef>
                <a:spcPts val="340"/>
              </a:spcBef>
            </a:pPr>
            <a:r>
              <a:rPr sz="1800" b="1" spc="-160" dirty="0">
                <a:latin typeface="Arial"/>
                <a:cs typeface="Arial"/>
              </a:rPr>
              <a:t>MINISTR</a:t>
            </a:r>
            <a:r>
              <a:rPr lang="en-US" sz="1800" b="1" spc="-160" dirty="0">
                <a:latin typeface="Arial"/>
                <a:cs typeface="Arial"/>
              </a:rPr>
              <a:t>Y</a:t>
            </a:r>
            <a:r>
              <a:rPr lang="en-MX" sz="1800" b="1" spc="-80" dirty="0">
                <a:latin typeface="Arial"/>
                <a:cs typeface="Arial"/>
              </a:rPr>
              <a:t> </a:t>
            </a:r>
            <a:r>
              <a:rPr sz="1800" b="1" spc="-235" dirty="0">
                <a:latin typeface="Arial"/>
                <a:cs typeface="Arial"/>
              </a:rPr>
              <a:t>OF</a:t>
            </a:r>
            <a:r>
              <a:rPr lang="en-MX" sz="1800" b="1" spc="-235" dirty="0">
                <a:latin typeface="Arial"/>
                <a:cs typeface="Arial"/>
              </a:rPr>
              <a:t> </a:t>
            </a:r>
            <a:r>
              <a:rPr sz="1800" b="1" spc="-60" dirty="0">
                <a:latin typeface="Arial"/>
                <a:cs typeface="Arial"/>
              </a:rPr>
              <a:t>CITIES</a:t>
            </a:r>
            <a:endParaRPr sz="1800" dirty="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54037" y="3383026"/>
            <a:ext cx="1464310" cy="625475"/>
            <a:chOff x="554037" y="3383026"/>
            <a:chExt cx="1464310" cy="625475"/>
          </a:xfrm>
        </p:grpSpPr>
        <p:sp>
          <p:nvSpPr>
            <p:cNvPr id="5" name="object 5"/>
            <p:cNvSpPr/>
            <p:nvPr/>
          </p:nvSpPr>
          <p:spPr>
            <a:xfrm>
              <a:off x="566737" y="3395726"/>
              <a:ext cx="1438910" cy="600075"/>
            </a:xfrm>
            <a:custGeom>
              <a:avLst/>
              <a:gdLst/>
              <a:ahLst/>
              <a:cxnLst/>
              <a:rect l="l" t="t" r="r" b="b"/>
              <a:pathLst>
                <a:path w="1438910" h="600075">
                  <a:moveTo>
                    <a:pt x="1378267" y="0"/>
                  </a:moveTo>
                  <a:lnTo>
                    <a:pt x="60007" y="0"/>
                  </a:lnTo>
                  <a:lnTo>
                    <a:pt x="36647" y="4704"/>
                  </a:lnTo>
                  <a:lnTo>
                    <a:pt x="17573" y="17541"/>
                  </a:lnTo>
                  <a:lnTo>
                    <a:pt x="4714" y="36593"/>
                  </a:lnTo>
                  <a:lnTo>
                    <a:pt x="0" y="59944"/>
                  </a:lnTo>
                  <a:lnTo>
                    <a:pt x="0" y="540004"/>
                  </a:lnTo>
                  <a:lnTo>
                    <a:pt x="4714" y="563373"/>
                  </a:lnTo>
                  <a:lnTo>
                    <a:pt x="17573" y="582469"/>
                  </a:lnTo>
                  <a:lnTo>
                    <a:pt x="36647" y="595350"/>
                  </a:lnTo>
                  <a:lnTo>
                    <a:pt x="60007" y="600075"/>
                  </a:lnTo>
                  <a:lnTo>
                    <a:pt x="1378267" y="600075"/>
                  </a:lnTo>
                  <a:lnTo>
                    <a:pt x="1401637" y="595350"/>
                  </a:lnTo>
                  <a:lnTo>
                    <a:pt x="1420733" y="582469"/>
                  </a:lnTo>
                  <a:lnTo>
                    <a:pt x="1433613" y="563373"/>
                  </a:lnTo>
                  <a:lnTo>
                    <a:pt x="1438338" y="540004"/>
                  </a:lnTo>
                  <a:lnTo>
                    <a:pt x="1438338" y="59944"/>
                  </a:lnTo>
                  <a:lnTo>
                    <a:pt x="1433613" y="36593"/>
                  </a:lnTo>
                  <a:lnTo>
                    <a:pt x="1420733" y="17541"/>
                  </a:lnTo>
                  <a:lnTo>
                    <a:pt x="1401637" y="4704"/>
                  </a:lnTo>
                  <a:lnTo>
                    <a:pt x="13782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66737" y="3395726"/>
              <a:ext cx="1438910" cy="600075"/>
            </a:xfrm>
            <a:custGeom>
              <a:avLst/>
              <a:gdLst/>
              <a:ahLst/>
              <a:cxnLst/>
              <a:rect l="l" t="t" r="r" b="b"/>
              <a:pathLst>
                <a:path w="1438910" h="600075">
                  <a:moveTo>
                    <a:pt x="0" y="59944"/>
                  </a:moveTo>
                  <a:lnTo>
                    <a:pt x="4714" y="36593"/>
                  </a:lnTo>
                  <a:lnTo>
                    <a:pt x="17573" y="17541"/>
                  </a:lnTo>
                  <a:lnTo>
                    <a:pt x="36647" y="4704"/>
                  </a:lnTo>
                  <a:lnTo>
                    <a:pt x="60007" y="0"/>
                  </a:lnTo>
                  <a:lnTo>
                    <a:pt x="1378267" y="0"/>
                  </a:lnTo>
                  <a:lnTo>
                    <a:pt x="1401637" y="4704"/>
                  </a:lnTo>
                  <a:lnTo>
                    <a:pt x="1420733" y="17541"/>
                  </a:lnTo>
                  <a:lnTo>
                    <a:pt x="1433613" y="36593"/>
                  </a:lnTo>
                  <a:lnTo>
                    <a:pt x="1438338" y="59944"/>
                  </a:lnTo>
                  <a:lnTo>
                    <a:pt x="1438338" y="540004"/>
                  </a:lnTo>
                  <a:lnTo>
                    <a:pt x="1433613" y="563373"/>
                  </a:lnTo>
                  <a:lnTo>
                    <a:pt x="1420733" y="582469"/>
                  </a:lnTo>
                  <a:lnTo>
                    <a:pt x="1401637" y="595350"/>
                  </a:lnTo>
                  <a:lnTo>
                    <a:pt x="1378267" y="600075"/>
                  </a:lnTo>
                  <a:lnTo>
                    <a:pt x="60007" y="600075"/>
                  </a:lnTo>
                  <a:lnTo>
                    <a:pt x="36647" y="595350"/>
                  </a:lnTo>
                  <a:lnTo>
                    <a:pt x="17573" y="582469"/>
                  </a:lnTo>
                  <a:lnTo>
                    <a:pt x="4714" y="563373"/>
                  </a:lnTo>
                  <a:lnTo>
                    <a:pt x="0" y="540004"/>
                  </a:lnTo>
                  <a:lnTo>
                    <a:pt x="0" y="59944"/>
                  </a:lnTo>
                  <a:close/>
                </a:path>
              </a:pathLst>
            </a:custGeom>
            <a:ln w="25400">
              <a:solidFill>
                <a:srgbClr val="C04F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621192" y="3549332"/>
            <a:ext cx="1334135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8920">
              <a:lnSpc>
                <a:spcPct val="100000"/>
              </a:lnSpc>
              <a:spcBef>
                <a:spcPts val="100"/>
              </a:spcBef>
            </a:pPr>
            <a:r>
              <a:rPr sz="1500" spc="-10" dirty="0">
                <a:latin typeface="Calibri"/>
                <a:cs typeface="Calibri"/>
              </a:rPr>
              <a:t>Regulation</a:t>
            </a:r>
            <a:endParaRPr sz="15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563562" y="4068826"/>
            <a:ext cx="1464310" cy="635000"/>
            <a:chOff x="563562" y="4068826"/>
            <a:chExt cx="1464310" cy="635000"/>
          </a:xfrm>
        </p:grpSpPr>
        <p:sp>
          <p:nvSpPr>
            <p:cNvPr id="9" name="object 9"/>
            <p:cNvSpPr/>
            <p:nvPr/>
          </p:nvSpPr>
          <p:spPr>
            <a:xfrm>
              <a:off x="576262" y="4081526"/>
              <a:ext cx="1438910" cy="609600"/>
            </a:xfrm>
            <a:custGeom>
              <a:avLst/>
              <a:gdLst/>
              <a:ahLst/>
              <a:cxnLst/>
              <a:rect l="l" t="t" r="r" b="b"/>
              <a:pathLst>
                <a:path w="1438910" h="609600">
                  <a:moveTo>
                    <a:pt x="1377378" y="0"/>
                  </a:moveTo>
                  <a:lnTo>
                    <a:pt x="60959" y="0"/>
                  </a:lnTo>
                  <a:lnTo>
                    <a:pt x="37231" y="4774"/>
                  </a:lnTo>
                  <a:lnTo>
                    <a:pt x="17854" y="17811"/>
                  </a:lnTo>
                  <a:lnTo>
                    <a:pt x="4790" y="37183"/>
                  </a:lnTo>
                  <a:lnTo>
                    <a:pt x="0" y="60960"/>
                  </a:lnTo>
                  <a:lnTo>
                    <a:pt x="0" y="548640"/>
                  </a:lnTo>
                  <a:lnTo>
                    <a:pt x="4790" y="572363"/>
                  </a:lnTo>
                  <a:lnTo>
                    <a:pt x="17854" y="591740"/>
                  </a:lnTo>
                  <a:lnTo>
                    <a:pt x="37231" y="604807"/>
                  </a:lnTo>
                  <a:lnTo>
                    <a:pt x="60959" y="609600"/>
                  </a:lnTo>
                  <a:lnTo>
                    <a:pt x="1377378" y="609600"/>
                  </a:lnTo>
                  <a:lnTo>
                    <a:pt x="1401101" y="604807"/>
                  </a:lnTo>
                  <a:lnTo>
                    <a:pt x="1420479" y="591740"/>
                  </a:lnTo>
                  <a:lnTo>
                    <a:pt x="1433546" y="572363"/>
                  </a:lnTo>
                  <a:lnTo>
                    <a:pt x="1438338" y="548640"/>
                  </a:lnTo>
                  <a:lnTo>
                    <a:pt x="1438338" y="60960"/>
                  </a:lnTo>
                  <a:lnTo>
                    <a:pt x="1433546" y="37183"/>
                  </a:lnTo>
                  <a:lnTo>
                    <a:pt x="1420479" y="17811"/>
                  </a:lnTo>
                  <a:lnTo>
                    <a:pt x="1401101" y="4774"/>
                  </a:lnTo>
                  <a:lnTo>
                    <a:pt x="137737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76262" y="4081526"/>
              <a:ext cx="1438910" cy="609600"/>
            </a:xfrm>
            <a:custGeom>
              <a:avLst/>
              <a:gdLst/>
              <a:ahLst/>
              <a:cxnLst/>
              <a:rect l="l" t="t" r="r" b="b"/>
              <a:pathLst>
                <a:path w="1438910" h="609600">
                  <a:moveTo>
                    <a:pt x="0" y="60960"/>
                  </a:moveTo>
                  <a:lnTo>
                    <a:pt x="4790" y="37183"/>
                  </a:lnTo>
                  <a:lnTo>
                    <a:pt x="17854" y="17811"/>
                  </a:lnTo>
                  <a:lnTo>
                    <a:pt x="37231" y="4774"/>
                  </a:lnTo>
                  <a:lnTo>
                    <a:pt x="60959" y="0"/>
                  </a:lnTo>
                  <a:lnTo>
                    <a:pt x="1377378" y="0"/>
                  </a:lnTo>
                  <a:lnTo>
                    <a:pt x="1401101" y="4774"/>
                  </a:lnTo>
                  <a:lnTo>
                    <a:pt x="1420479" y="17811"/>
                  </a:lnTo>
                  <a:lnTo>
                    <a:pt x="1433546" y="37183"/>
                  </a:lnTo>
                  <a:lnTo>
                    <a:pt x="1438338" y="60960"/>
                  </a:lnTo>
                  <a:lnTo>
                    <a:pt x="1438338" y="548640"/>
                  </a:lnTo>
                  <a:lnTo>
                    <a:pt x="1433546" y="572363"/>
                  </a:lnTo>
                  <a:lnTo>
                    <a:pt x="1420479" y="591740"/>
                  </a:lnTo>
                  <a:lnTo>
                    <a:pt x="1401101" y="604807"/>
                  </a:lnTo>
                  <a:lnTo>
                    <a:pt x="1377378" y="609600"/>
                  </a:lnTo>
                  <a:lnTo>
                    <a:pt x="60959" y="609600"/>
                  </a:lnTo>
                  <a:lnTo>
                    <a:pt x="37231" y="604807"/>
                  </a:lnTo>
                  <a:lnTo>
                    <a:pt x="17854" y="591740"/>
                  </a:lnTo>
                  <a:lnTo>
                    <a:pt x="4790" y="572363"/>
                  </a:lnTo>
                  <a:lnTo>
                    <a:pt x="0" y="548640"/>
                  </a:lnTo>
                  <a:lnTo>
                    <a:pt x="0" y="60960"/>
                  </a:lnTo>
                  <a:close/>
                </a:path>
              </a:pathLst>
            </a:custGeom>
            <a:ln w="25400">
              <a:solidFill>
                <a:srgbClr val="C04F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968375" y="4242689"/>
            <a:ext cx="64833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10" dirty="0">
                <a:latin typeface="Calibri"/>
                <a:cs typeface="Calibri"/>
              </a:rPr>
              <a:t>Funding</a:t>
            </a:r>
            <a:endParaRPr sz="1500">
              <a:latin typeface="Calibri"/>
              <a:cs typeface="Calibr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554037" y="4773676"/>
            <a:ext cx="1464310" cy="635000"/>
            <a:chOff x="554037" y="4773676"/>
            <a:chExt cx="1464310" cy="635000"/>
          </a:xfrm>
        </p:grpSpPr>
        <p:sp>
          <p:nvSpPr>
            <p:cNvPr id="13" name="object 13"/>
            <p:cNvSpPr/>
            <p:nvPr/>
          </p:nvSpPr>
          <p:spPr>
            <a:xfrm>
              <a:off x="566737" y="4786376"/>
              <a:ext cx="1438910" cy="609600"/>
            </a:xfrm>
            <a:custGeom>
              <a:avLst/>
              <a:gdLst/>
              <a:ahLst/>
              <a:cxnLst/>
              <a:rect l="l" t="t" r="r" b="b"/>
              <a:pathLst>
                <a:path w="1438910" h="609600">
                  <a:moveTo>
                    <a:pt x="1377378" y="0"/>
                  </a:moveTo>
                  <a:lnTo>
                    <a:pt x="60959" y="0"/>
                  </a:lnTo>
                  <a:lnTo>
                    <a:pt x="37231" y="4774"/>
                  </a:lnTo>
                  <a:lnTo>
                    <a:pt x="17854" y="17811"/>
                  </a:lnTo>
                  <a:lnTo>
                    <a:pt x="4790" y="37183"/>
                  </a:lnTo>
                  <a:lnTo>
                    <a:pt x="0" y="60960"/>
                  </a:lnTo>
                  <a:lnTo>
                    <a:pt x="0" y="548640"/>
                  </a:lnTo>
                  <a:lnTo>
                    <a:pt x="4790" y="572363"/>
                  </a:lnTo>
                  <a:lnTo>
                    <a:pt x="17854" y="591740"/>
                  </a:lnTo>
                  <a:lnTo>
                    <a:pt x="37231" y="604807"/>
                  </a:lnTo>
                  <a:lnTo>
                    <a:pt x="60959" y="609600"/>
                  </a:lnTo>
                  <a:lnTo>
                    <a:pt x="1377378" y="609600"/>
                  </a:lnTo>
                  <a:lnTo>
                    <a:pt x="1401101" y="604807"/>
                  </a:lnTo>
                  <a:lnTo>
                    <a:pt x="1420479" y="591740"/>
                  </a:lnTo>
                  <a:lnTo>
                    <a:pt x="1433546" y="572363"/>
                  </a:lnTo>
                  <a:lnTo>
                    <a:pt x="1438338" y="548640"/>
                  </a:lnTo>
                  <a:lnTo>
                    <a:pt x="1438338" y="60960"/>
                  </a:lnTo>
                  <a:lnTo>
                    <a:pt x="1433546" y="37183"/>
                  </a:lnTo>
                  <a:lnTo>
                    <a:pt x="1420479" y="17811"/>
                  </a:lnTo>
                  <a:lnTo>
                    <a:pt x="1401101" y="4774"/>
                  </a:lnTo>
                  <a:lnTo>
                    <a:pt x="137737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66737" y="4786376"/>
              <a:ext cx="1438910" cy="609600"/>
            </a:xfrm>
            <a:custGeom>
              <a:avLst/>
              <a:gdLst/>
              <a:ahLst/>
              <a:cxnLst/>
              <a:rect l="l" t="t" r="r" b="b"/>
              <a:pathLst>
                <a:path w="1438910" h="609600">
                  <a:moveTo>
                    <a:pt x="0" y="60960"/>
                  </a:moveTo>
                  <a:lnTo>
                    <a:pt x="4790" y="37183"/>
                  </a:lnTo>
                  <a:lnTo>
                    <a:pt x="17854" y="17811"/>
                  </a:lnTo>
                  <a:lnTo>
                    <a:pt x="37231" y="4774"/>
                  </a:lnTo>
                  <a:lnTo>
                    <a:pt x="60959" y="0"/>
                  </a:lnTo>
                  <a:lnTo>
                    <a:pt x="1377378" y="0"/>
                  </a:lnTo>
                  <a:lnTo>
                    <a:pt x="1401101" y="4774"/>
                  </a:lnTo>
                  <a:lnTo>
                    <a:pt x="1420479" y="17811"/>
                  </a:lnTo>
                  <a:lnTo>
                    <a:pt x="1433546" y="37183"/>
                  </a:lnTo>
                  <a:lnTo>
                    <a:pt x="1438338" y="60960"/>
                  </a:lnTo>
                  <a:lnTo>
                    <a:pt x="1438338" y="548640"/>
                  </a:lnTo>
                  <a:lnTo>
                    <a:pt x="1433546" y="572363"/>
                  </a:lnTo>
                  <a:lnTo>
                    <a:pt x="1420479" y="591740"/>
                  </a:lnTo>
                  <a:lnTo>
                    <a:pt x="1401101" y="604807"/>
                  </a:lnTo>
                  <a:lnTo>
                    <a:pt x="1377378" y="609600"/>
                  </a:lnTo>
                  <a:lnTo>
                    <a:pt x="60959" y="609600"/>
                  </a:lnTo>
                  <a:lnTo>
                    <a:pt x="37231" y="604807"/>
                  </a:lnTo>
                  <a:lnTo>
                    <a:pt x="17854" y="591740"/>
                  </a:lnTo>
                  <a:lnTo>
                    <a:pt x="4790" y="572363"/>
                  </a:lnTo>
                  <a:lnTo>
                    <a:pt x="0" y="548640"/>
                  </a:lnTo>
                  <a:lnTo>
                    <a:pt x="0" y="60960"/>
                  </a:lnTo>
                  <a:close/>
                </a:path>
              </a:pathLst>
            </a:custGeom>
            <a:ln w="25400">
              <a:solidFill>
                <a:srgbClr val="C04F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642302" y="4946015"/>
            <a:ext cx="128016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Calibri"/>
                <a:cs typeface="Calibri"/>
              </a:rPr>
              <a:t>Select</a:t>
            </a:r>
            <a:r>
              <a:rPr sz="1500" spc="-6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proposals</a:t>
            </a:r>
            <a:endParaRPr sz="1500">
              <a:latin typeface="Calibri"/>
              <a:cs typeface="Calibri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54037" y="5469001"/>
            <a:ext cx="1464310" cy="635000"/>
            <a:chOff x="554037" y="5469001"/>
            <a:chExt cx="1464310" cy="635000"/>
          </a:xfrm>
        </p:grpSpPr>
        <p:sp>
          <p:nvSpPr>
            <p:cNvPr id="17" name="object 17"/>
            <p:cNvSpPr/>
            <p:nvPr/>
          </p:nvSpPr>
          <p:spPr>
            <a:xfrm>
              <a:off x="566737" y="5481701"/>
              <a:ext cx="1438910" cy="609600"/>
            </a:xfrm>
            <a:custGeom>
              <a:avLst/>
              <a:gdLst/>
              <a:ahLst/>
              <a:cxnLst/>
              <a:rect l="l" t="t" r="r" b="b"/>
              <a:pathLst>
                <a:path w="1438910" h="609600">
                  <a:moveTo>
                    <a:pt x="1377378" y="0"/>
                  </a:moveTo>
                  <a:lnTo>
                    <a:pt x="60959" y="0"/>
                  </a:lnTo>
                  <a:lnTo>
                    <a:pt x="37231" y="4774"/>
                  </a:lnTo>
                  <a:lnTo>
                    <a:pt x="17854" y="17811"/>
                  </a:lnTo>
                  <a:lnTo>
                    <a:pt x="4790" y="37183"/>
                  </a:lnTo>
                  <a:lnTo>
                    <a:pt x="0" y="60960"/>
                  </a:lnTo>
                  <a:lnTo>
                    <a:pt x="0" y="548576"/>
                  </a:lnTo>
                  <a:lnTo>
                    <a:pt x="4790" y="572305"/>
                  </a:lnTo>
                  <a:lnTo>
                    <a:pt x="17854" y="591681"/>
                  </a:lnTo>
                  <a:lnTo>
                    <a:pt x="37231" y="604746"/>
                  </a:lnTo>
                  <a:lnTo>
                    <a:pt x="60959" y="609536"/>
                  </a:lnTo>
                  <a:lnTo>
                    <a:pt x="1377378" y="609536"/>
                  </a:lnTo>
                  <a:lnTo>
                    <a:pt x="1401101" y="604746"/>
                  </a:lnTo>
                  <a:lnTo>
                    <a:pt x="1420479" y="591681"/>
                  </a:lnTo>
                  <a:lnTo>
                    <a:pt x="1433546" y="572305"/>
                  </a:lnTo>
                  <a:lnTo>
                    <a:pt x="1438338" y="548576"/>
                  </a:lnTo>
                  <a:lnTo>
                    <a:pt x="1438338" y="60960"/>
                  </a:lnTo>
                  <a:lnTo>
                    <a:pt x="1433546" y="37183"/>
                  </a:lnTo>
                  <a:lnTo>
                    <a:pt x="1420479" y="17811"/>
                  </a:lnTo>
                  <a:lnTo>
                    <a:pt x="1401101" y="4774"/>
                  </a:lnTo>
                  <a:lnTo>
                    <a:pt x="137737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66737" y="5481701"/>
              <a:ext cx="1438910" cy="609600"/>
            </a:xfrm>
            <a:custGeom>
              <a:avLst/>
              <a:gdLst/>
              <a:ahLst/>
              <a:cxnLst/>
              <a:rect l="l" t="t" r="r" b="b"/>
              <a:pathLst>
                <a:path w="1438910" h="609600">
                  <a:moveTo>
                    <a:pt x="0" y="60960"/>
                  </a:moveTo>
                  <a:lnTo>
                    <a:pt x="4790" y="37183"/>
                  </a:lnTo>
                  <a:lnTo>
                    <a:pt x="17854" y="17811"/>
                  </a:lnTo>
                  <a:lnTo>
                    <a:pt x="37231" y="4774"/>
                  </a:lnTo>
                  <a:lnTo>
                    <a:pt x="60959" y="0"/>
                  </a:lnTo>
                  <a:lnTo>
                    <a:pt x="1377378" y="0"/>
                  </a:lnTo>
                  <a:lnTo>
                    <a:pt x="1401101" y="4774"/>
                  </a:lnTo>
                  <a:lnTo>
                    <a:pt x="1420479" y="17811"/>
                  </a:lnTo>
                  <a:lnTo>
                    <a:pt x="1433546" y="37183"/>
                  </a:lnTo>
                  <a:lnTo>
                    <a:pt x="1438338" y="60960"/>
                  </a:lnTo>
                  <a:lnTo>
                    <a:pt x="1438338" y="548576"/>
                  </a:lnTo>
                  <a:lnTo>
                    <a:pt x="1433546" y="572305"/>
                  </a:lnTo>
                  <a:lnTo>
                    <a:pt x="1420479" y="591681"/>
                  </a:lnTo>
                  <a:lnTo>
                    <a:pt x="1401101" y="604746"/>
                  </a:lnTo>
                  <a:lnTo>
                    <a:pt x="1377378" y="609536"/>
                  </a:lnTo>
                  <a:lnTo>
                    <a:pt x="60959" y="609536"/>
                  </a:lnTo>
                  <a:lnTo>
                    <a:pt x="37231" y="604746"/>
                  </a:lnTo>
                  <a:lnTo>
                    <a:pt x="17854" y="591681"/>
                  </a:lnTo>
                  <a:lnTo>
                    <a:pt x="4790" y="572305"/>
                  </a:lnTo>
                  <a:lnTo>
                    <a:pt x="0" y="548576"/>
                  </a:lnTo>
                  <a:lnTo>
                    <a:pt x="0" y="60960"/>
                  </a:lnTo>
                  <a:close/>
                </a:path>
              </a:pathLst>
            </a:custGeom>
            <a:ln w="25400">
              <a:solidFill>
                <a:srgbClr val="C04F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618159" y="5538787"/>
            <a:ext cx="1338580" cy="46482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335915" marR="184150" indent="-156210">
              <a:lnSpc>
                <a:spcPts val="1650"/>
              </a:lnSpc>
              <a:spcBef>
                <a:spcPts val="280"/>
              </a:spcBef>
            </a:pPr>
            <a:r>
              <a:rPr sz="1500" spc="-10" dirty="0">
                <a:latin typeface="Calibri"/>
                <a:cs typeface="Calibri"/>
              </a:rPr>
              <a:t>Monitor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spc="-25" dirty="0">
                <a:latin typeface="Calibri"/>
                <a:cs typeface="Calibri"/>
              </a:rPr>
              <a:t>and </a:t>
            </a:r>
            <a:r>
              <a:rPr sz="1500" spc="-10" dirty="0">
                <a:latin typeface="Calibri"/>
                <a:cs typeface="Calibri"/>
              </a:rPr>
              <a:t>evaluate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324100" y="2124075"/>
            <a:ext cx="1914525" cy="4152900"/>
          </a:xfrm>
          <a:custGeom>
            <a:avLst/>
            <a:gdLst/>
            <a:ahLst/>
            <a:cxnLst/>
            <a:rect l="l" t="t" r="r" b="b"/>
            <a:pathLst>
              <a:path w="1914525" h="4152900">
                <a:moveTo>
                  <a:pt x="1723009" y="0"/>
                </a:moveTo>
                <a:lnTo>
                  <a:pt x="191516" y="0"/>
                </a:lnTo>
                <a:lnTo>
                  <a:pt x="147596" y="5057"/>
                </a:lnTo>
                <a:lnTo>
                  <a:pt x="107283" y="19462"/>
                </a:lnTo>
                <a:lnTo>
                  <a:pt x="71724" y="42067"/>
                </a:lnTo>
                <a:lnTo>
                  <a:pt x="42067" y="71724"/>
                </a:lnTo>
                <a:lnTo>
                  <a:pt x="19462" y="107283"/>
                </a:lnTo>
                <a:lnTo>
                  <a:pt x="5057" y="147596"/>
                </a:lnTo>
                <a:lnTo>
                  <a:pt x="0" y="191515"/>
                </a:lnTo>
                <a:lnTo>
                  <a:pt x="0" y="3961447"/>
                </a:lnTo>
                <a:lnTo>
                  <a:pt x="5057" y="4005347"/>
                </a:lnTo>
                <a:lnTo>
                  <a:pt x="19462" y="4045645"/>
                </a:lnTo>
                <a:lnTo>
                  <a:pt x="42067" y="4081192"/>
                </a:lnTo>
                <a:lnTo>
                  <a:pt x="71724" y="4110841"/>
                </a:lnTo>
                <a:lnTo>
                  <a:pt x="107283" y="4133441"/>
                </a:lnTo>
                <a:lnTo>
                  <a:pt x="147596" y="4147843"/>
                </a:lnTo>
                <a:lnTo>
                  <a:pt x="191516" y="4152900"/>
                </a:lnTo>
                <a:lnTo>
                  <a:pt x="1723009" y="4152900"/>
                </a:lnTo>
                <a:lnTo>
                  <a:pt x="1766928" y="4147843"/>
                </a:lnTo>
                <a:lnTo>
                  <a:pt x="1807241" y="4133441"/>
                </a:lnTo>
                <a:lnTo>
                  <a:pt x="1842800" y="4110841"/>
                </a:lnTo>
                <a:lnTo>
                  <a:pt x="1872457" y="4081192"/>
                </a:lnTo>
                <a:lnTo>
                  <a:pt x="1895062" y="4045645"/>
                </a:lnTo>
                <a:lnTo>
                  <a:pt x="1909467" y="4005347"/>
                </a:lnTo>
                <a:lnTo>
                  <a:pt x="1914525" y="3961447"/>
                </a:lnTo>
                <a:lnTo>
                  <a:pt x="1914525" y="191515"/>
                </a:lnTo>
                <a:lnTo>
                  <a:pt x="1909467" y="147596"/>
                </a:lnTo>
                <a:lnTo>
                  <a:pt x="1895062" y="107283"/>
                </a:lnTo>
                <a:lnTo>
                  <a:pt x="1872457" y="71724"/>
                </a:lnTo>
                <a:lnTo>
                  <a:pt x="1842800" y="42067"/>
                </a:lnTo>
                <a:lnTo>
                  <a:pt x="1807241" y="19462"/>
                </a:lnTo>
                <a:lnTo>
                  <a:pt x="1766928" y="5057"/>
                </a:lnTo>
                <a:lnTo>
                  <a:pt x="1723009" y="0"/>
                </a:lnTo>
                <a:close/>
              </a:path>
            </a:pathLst>
          </a:custGeom>
          <a:solidFill>
            <a:srgbClr val="D1D1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2412745" y="2324798"/>
            <a:ext cx="1737995" cy="805815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 indent="3810" algn="ctr">
              <a:lnSpc>
                <a:spcPct val="92100"/>
              </a:lnSpc>
              <a:spcBef>
                <a:spcPts val="270"/>
              </a:spcBef>
            </a:pPr>
            <a:r>
              <a:rPr sz="1800" b="1" spc="-204" dirty="0">
                <a:latin typeface="Arial"/>
                <a:cs typeface="Arial"/>
              </a:rPr>
              <a:t>CAIXA</a:t>
            </a:r>
            <a:r>
              <a:rPr sz="1800" b="1" spc="-85" dirty="0">
                <a:latin typeface="Arial"/>
                <a:cs typeface="Arial"/>
              </a:rPr>
              <a:t> </a:t>
            </a:r>
            <a:r>
              <a:rPr sz="1800" b="1" spc="-50" dirty="0">
                <a:latin typeface="Arial"/>
                <a:cs typeface="Arial"/>
              </a:rPr>
              <a:t>– </a:t>
            </a:r>
            <a:r>
              <a:rPr sz="1800" b="1" spc="-200" dirty="0">
                <a:latin typeface="Arial"/>
                <a:cs typeface="Arial"/>
              </a:rPr>
              <a:t>NATIONAL</a:t>
            </a:r>
            <a:r>
              <a:rPr sz="1800" b="1" spc="-60" dirty="0">
                <a:latin typeface="Arial"/>
                <a:cs typeface="Arial"/>
              </a:rPr>
              <a:t> </a:t>
            </a:r>
            <a:r>
              <a:rPr sz="1800" b="1" spc="-240" dirty="0">
                <a:latin typeface="Arial"/>
                <a:cs typeface="Arial"/>
              </a:rPr>
              <a:t>PUBLIC </a:t>
            </a:r>
            <a:r>
              <a:rPr sz="1800" b="1" spc="-175" dirty="0">
                <a:latin typeface="Arial"/>
                <a:cs typeface="Arial"/>
              </a:rPr>
              <a:t>HOUSING</a:t>
            </a:r>
            <a:r>
              <a:rPr sz="1800" b="1" spc="-150" dirty="0">
                <a:latin typeface="Arial"/>
                <a:cs typeface="Arial"/>
              </a:rPr>
              <a:t> </a:t>
            </a:r>
            <a:r>
              <a:rPr sz="1800" b="1" spc="-20" dirty="0">
                <a:latin typeface="Arial"/>
                <a:cs typeface="Arial"/>
              </a:rPr>
              <a:t>BANK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2411476" y="3373501"/>
            <a:ext cx="1739900" cy="625475"/>
            <a:chOff x="2411476" y="3373501"/>
            <a:chExt cx="1739900" cy="625475"/>
          </a:xfrm>
        </p:grpSpPr>
        <p:sp>
          <p:nvSpPr>
            <p:cNvPr id="23" name="object 23"/>
            <p:cNvSpPr/>
            <p:nvPr/>
          </p:nvSpPr>
          <p:spPr>
            <a:xfrm>
              <a:off x="2424176" y="3386201"/>
              <a:ext cx="1714500" cy="600075"/>
            </a:xfrm>
            <a:custGeom>
              <a:avLst/>
              <a:gdLst/>
              <a:ahLst/>
              <a:cxnLst/>
              <a:rect l="l" t="t" r="r" b="b"/>
              <a:pathLst>
                <a:path w="1714500" h="600075">
                  <a:moveTo>
                    <a:pt x="1654428" y="0"/>
                  </a:moveTo>
                  <a:lnTo>
                    <a:pt x="59943" y="0"/>
                  </a:lnTo>
                  <a:lnTo>
                    <a:pt x="36593" y="4704"/>
                  </a:lnTo>
                  <a:lnTo>
                    <a:pt x="17541" y="17541"/>
                  </a:lnTo>
                  <a:lnTo>
                    <a:pt x="4704" y="36593"/>
                  </a:lnTo>
                  <a:lnTo>
                    <a:pt x="0" y="59944"/>
                  </a:lnTo>
                  <a:lnTo>
                    <a:pt x="0" y="540004"/>
                  </a:lnTo>
                  <a:lnTo>
                    <a:pt x="4704" y="563373"/>
                  </a:lnTo>
                  <a:lnTo>
                    <a:pt x="17541" y="582469"/>
                  </a:lnTo>
                  <a:lnTo>
                    <a:pt x="36593" y="595350"/>
                  </a:lnTo>
                  <a:lnTo>
                    <a:pt x="59943" y="600075"/>
                  </a:lnTo>
                  <a:lnTo>
                    <a:pt x="1654428" y="600075"/>
                  </a:lnTo>
                  <a:lnTo>
                    <a:pt x="1677798" y="595350"/>
                  </a:lnTo>
                  <a:lnTo>
                    <a:pt x="1696894" y="582469"/>
                  </a:lnTo>
                  <a:lnTo>
                    <a:pt x="1709775" y="563373"/>
                  </a:lnTo>
                  <a:lnTo>
                    <a:pt x="1714500" y="540004"/>
                  </a:lnTo>
                  <a:lnTo>
                    <a:pt x="1714500" y="59944"/>
                  </a:lnTo>
                  <a:lnTo>
                    <a:pt x="1709775" y="36593"/>
                  </a:lnTo>
                  <a:lnTo>
                    <a:pt x="1696894" y="17541"/>
                  </a:lnTo>
                  <a:lnTo>
                    <a:pt x="1677798" y="4704"/>
                  </a:lnTo>
                  <a:lnTo>
                    <a:pt x="16544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424176" y="3386201"/>
              <a:ext cx="1714500" cy="600075"/>
            </a:xfrm>
            <a:custGeom>
              <a:avLst/>
              <a:gdLst/>
              <a:ahLst/>
              <a:cxnLst/>
              <a:rect l="l" t="t" r="r" b="b"/>
              <a:pathLst>
                <a:path w="1714500" h="600075">
                  <a:moveTo>
                    <a:pt x="0" y="59944"/>
                  </a:moveTo>
                  <a:lnTo>
                    <a:pt x="4704" y="36593"/>
                  </a:lnTo>
                  <a:lnTo>
                    <a:pt x="17541" y="17541"/>
                  </a:lnTo>
                  <a:lnTo>
                    <a:pt x="36593" y="4704"/>
                  </a:lnTo>
                  <a:lnTo>
                    <a:pt x="59943" y="0"/>
                  </a:lnTo>
                  <a:lnTo>
                    <a:pt x="1654428" y="0"/>
                  </a:lnTo>
                  <a:lnTo>
                    <a:pt x="1677798" y="4704"/>
                  </a:lnTo>
                  <a:lnTo>
                    <a:pt x="1696894" y="17541"/>
                  </a:lnTo>
                  <a:lnTo>
                    <a:pt x="1709775" y="36593"/>
                  </a:lnTo>
                  <a:lnTo>
                    <a:pt x="1714500" y="59944"/>
                  </a:lnTo>
                  <a:lnTo>
                    <a:pt x="1714500" y="540004"/>
                  </a:lnTo>
                  <a:lnTo>
                    <a:pt x="1709775" y="563373"/>
                  </a:lnTo>
                  <a:lnTo>
                    <a:pt x="1696894" y="582469"/>
                  </a:lnTo>
                  <a:lnTo>
                    <a:pt x="1677798" y="595350"/>
                  </a:lnTo>
                  <a:lnTo>
                    <a:pt x="1654428" y="600075"/>
                  </a:lnTo>
                  <a:lnTo>
                    <a:pt x="59943" y="600075"/>
                  </a:lnTo>
                  <a:lnTo>
                    <a:pt x="36593" y="595350"/>
                  </a:lnTo>
                  <a:lnTo>
                    <a:pt x="17541" y="582469"/>
                  </a:lnTo>
                  <a:lnTo>
                    <a:pt x="4704" y="563373"/>
                  </a:lnTo>
                  <a:lnTo>
                    <a:pt x="0" y="540004"/>
                  </a:lnTo>
                  <a:lnTo>
                    <a:pt x="0" y="59944"/>
                  </a:lnTo>
                  <a:close/>
                </a:path>
              </a:pathLst>
            </a:custGeom>
            <a:ln w="25400">
              <a:solidFill>
                <a:srgbClr val="C04F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2477303" y="3540061"/>
            <a:ext cx="1615440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0815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Calibri"/>
                <a:cs typeface="Calibri"/>
              </a:rPr>
              <a:t>Operate</a:t>
            </a:r>
            <a:r>
              <a:rPr sz="1500" spc="-5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funding</a:t>
            </a:r>
            <a:endParaRPr sz="1500">
              <a:latin typeface="Calibri"/>
              <a:cs typeface="Calibri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2411476" y="4068826"/>
            <a:ext cx="1739900" cy="625475"/>
            <a:chOff x="2411476" y="4068826"/>
            <a:chExt cx="1739900" cy="625475"/>
          </a:xfrm>
        </p:grpSpPr>
        <p:sp>
          <p:nvSpPr>
            <p:cNvPr id="27" name="object 27"/>
            <p:cNvSpPr/>
            <p:nvPr/>
          </p:nvSpPr>
          <p:spPr>
            <a:xfrm>
              <a:off x="2424176" y="4081526"/>
              <a:ext cx="1714500" cy="600075"/>
            </a:xfrm>
            <a:custGeom>
              <a:avLst/>
              <a:gdLst/>
              <a:ahLst/>
              <a:cxnLst/>
              <a:rect l="l" t="t" r="r" b="b"/>
              <a:pathLst>
                <a:path w="1714500" h="600075">
                  <a:moveTo>
                    <a:pt x="1654428" y="0"/>
                  </a:moveTo>
                  <a:lnTo>
                    <a:pt x="59943" y="0"/>
                  </a:lnTo>
                  <a:lnTo>
                    <a:pt x="36593" y="4704"/>
                  </a:lnTo>
                  <a:lnTo>
                    <a:pt x="17541" y="17541"/>
                  </a:lnTo>
                  <a:lnTo>
                    <a:pt x="4704" y="36593"/>
                  </a:lnTo>
                  <a:lnTo>
                    <a:pt x="0" y="59943"/>
                  </a:lnTo>
                  <a:lnTo>
                    <a:pt x="0" y="540004"/>
                  </a:lnTo>
                  <a:lnTo>
                    <a:pt x="4704" y="563373"/>
                  </a:lnTo>
                  <a:lnTo>
                    <a:pt x="17541" y="582469"/>
                  </a:lnTo>
                  <a:lnTo>
                    <a:pt x="36593" y="595350"/>
                  </a:lnTo>
                  <a:lnTo>
                    <a:pt x="59943" y="600075"/>
                  </a:lnTo>
                  <a:lnTo>
                    <a:pt x="1654428" y="600075"/>
                  </a:lnTo>
                  <a:lnTo>
                    <a:pt x="1677798" y="595350"/>
                  </a:lnTo>
                  <a:lnTo>
                    <a:pt x="1696894" y="582469"/>
                  </a:lnTo>
                  <a:lnTo>
                    <a:pt x="1709775" y="563373"/>
                  </a:lnTo>
                  <a:lnTo>
                    <a:pt x="1714500" y="540004"/>
                  </a:lnTo>
                  <a:lnTo>
                    <a:pt x="1714500" y="59943"/>
                  </a:lnTo>
                  <a:lnTo>
                    <a:pt x="1709775" y="36593"/>
                  </a:lnTo>
                  <a:lnTo>
                    <a:pt x="1696894" y="17541"/>
                  </a:lnTo>
                  <a:lnTo>
                    <a:pt x="1677798" y="4704"/>
                  </a:lnTo>
                  <a:lnTo>
                    <a:pt x="16544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424176" y="4081526"/>
              <a:ext cx="1714500" cy="600075"/>
            </a:xfrm>
            <a:custGeom>
              <a:avLst/>
              <a:gdLst/>
              <a:ahLst/>
              <a:cxnLst/>
              <a:rect l="l" t="t" r="r" b="b"/>
              <a:pathLst>
                <a:path w="1714500" h="600075">
                  <a:moveTo>
                    <a:pt x="0" y="59943"/>
                  </a:moveTo>
                  <a:lnTo>
                    <a:pt x="4704" y="36593"/>
                  </a:lnTo>
                  <a:lnTo>
                    <a:pt x="17541" y="17541"/>
                  </a:lnTo>
                  <a:lnTo>
                    <a:pt x="36593" y="4704"/>
                  </a:lnTo>
                  <a:lnTo>
                    <a:pt x="59943" y="0"/>
                  </a:lnTo>
                  <a:lnTo>
                    <a:pt x="1654428" y="0"/>
                  </a:lnTo>
                  <a:lnTo>
                    <a:pt x="1677798" y="4704"/>
                  </a:lnTo>
                  <a:lnTo>
                    <a:pt x="1696894" y="17541"/>
                  </a:lnTo>
                  <a:lnTo>
                    <a:pt x="1709775" y="36593"/>
                  </a:lnTo>
                  <a:lnTo>
                    <a:pt x="1714500" y="59943"/>
                  </a:lnTo>
                  <a:lnTo>
                    <a:pt x="1714500" y="540004"/>
                  </a:lnTo>
                  <a:lnTo>
                    <a:pt x="1709775" y="563373"/>
                  </a:lnTo>
                  <a:lnTo>
                    <a:pt x="1696894" y="582469"/>
                  </a:lnTo>
                  <a:lnTo>
                    <a:pt x="1677798" y="595350"/>
                  </a:lnTo>
                  <a:lnTo>
                    <a:pt x="1654428" y="600075"/>
                  </a:lnTo>
                  <a:lnTo>
                    <a:pt x="59943" y="600075"/>
                  </a:lnTo>
                  <a:lnTo>
                    <a:pt x="36593" y="595350"/>
                  </a:lnTo>
                  <a:lnTo>
                    <a:pt x="17541" y="582469"/>
                  </a:lnTo>
                  <a:lnTo>
                    <a:pt x="4704" y="563373"/>
                  </a:lnTo>
                  <a:lnTo>
                    <a:pt x="0" y="540004"/>
                  </a:lnTo>
                  <a:lnTo>
                    <a:pt x="0" y="59943"/>
                  </a:lnTo>
                  <a:close/>
                </a:path>
              </a:pathLst>
            </a:custGeom>
            <a:ln w="25400">
              <a:solidFill>
                <a:srgbClr val="C04F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2472039" y="4133532"/>
            <a:ext cx="1614805" cy="464184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374015" marR="107950" indent="-259079">
              <a:lnSpc>
                <a:spcPts val="1650"/>
              </a:lnSpc>
              <a:spcBef>
                <a:spcPts val="280"/>
              </a:spcBef>
            </a:pPr>
            <a:r>
              <a:rPr sz="1500" spc="-10" dirty="0">
                <a:latin typeface="Calibri"/>
                <a:cs typeface="Calibri"/>
              </a:rPr>
              <a:t>Accredit</a:t>
            </a:r>
            <a:r>
              <a:rPr sz="1500" spc="-60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financing institutions</a:t>
            </a:r>
            <a:endParaRPr sz="1500">
              <a:latin typeface="Calibri"/>
              <a:cs typeface="Calibri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2411476" y="4764151"/>
            <a:ext cx="1739900" cy="635000"/>
            <a:chOff x="2411476" y="4764151"/>
            <a:chExt cx="1739900" cy="635000"/>
          </a:xfrm>
        </p:grpSpPr>
        <p:sp>
          <p:nvSpPr>
            <p:cNvPr id="31" name="object 31"/>
            <p:cNvSpPr/>
            <p:nvPr/>
          </p:nvSpPr>
          <p:spPr>
            <a:xfrm>
              <a:off x="2424176" y="4776851"/>
              <a:ext cx="1714500" cy="609600"/>
            </a:xfrm>
            <a:custGeom>
              <a:avLst/>
              <a:gdLst/>
              <a:ahLst/>
              <a:cxnLst/>
              <a:rect l="l" t="t" r="r" b="b"/>
              <a:pathLst>
                <a:path w="1714500" h="609600">
                  <a:moveTo>
                    <a:pt x="1653539" y="0"/>
                  </a:moveTo>
                  <a:lnTo>
                    <a:pt x="60960" y="0"/>
                  </a:lnTo>
                  <a:lnTo>
                    <a:pt x="37183" y="4774"/>
                  </a:lnTo>
                  <a:lnTo>
                    <a:pt x="17811" y="17811"/>
                  </a:lnTo>
                  <a:lnTo>
                    <a:pt x="4774" y="37183"/>
                  </a:lnTo>
                  <a:lnTo>
                    <a:pt x="0" y="60960"/>
                  </a:lnTo>
                  <a:lnTo>
                    <a:pt x="0" y="548640"/>
                  </a:lnTo>
                  <a:lnTo>
                    <a:pt x="4774" y="572363"/>
                  </a:lnTo>
                  <a:lnTo>
                    <a:pt x="17811" y="591740"/>
                  </a:lnTo>
                  <a:lnTo>
                    <a:pt x="37183" y="604807"/>
                  </a:lnTo>
                  <a:lnTo>
                    <a:pt x="60960" y="609600"/>
                  </a:lnTo>
                  <a:lnTo>
                    <a:pt x="1653539" y="609600"/>
                  </a:lnTo>
                  <a:lnTo>
                    <a:pt x="1677263" y="604807"/>
                  </a:lnTo>
                  <a:lnTo>
                    <a:pt x="1696640" y="591740"/>
                  </a:lnTo>
                  <a:lnTo>
                    <a:pt x="1709707" y="572363"/>
                  </a:lnTo>
                  <a:lnTo>
                    <a:pt x="1714500" y="548640"/>
                  </a:lnTo>
                  <a:lnTo>
                    <a:pt x="1714500" y="60960"/>
                  </a:lnTo>
                  <a:lnTo>
                    <a:pt x="1709707" y="37183"/>
                  </a:lnTo>
                  <a:lnTo>
                    <a:pt x="1696640" y="17811"/>
                  </a:lnTo>
                  <a:lnTo>
                    <a:pt x="1677263" y="4774"/>
                  </a:lnTo>
                  <a:lnTo>
                    <a:pt x="16535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424176" y="4776851"/>
              <a:ext cx="1714500" cy="609600"/>
            </a:xfrm>
            <a:custGeom>
              <a:avLst/>
              <a:gdLst/>
              <a:ahLst/>
              <a:cxnLst/>
              <a:rect l="l" t="t" r="r" b="b"/>
              <a:pathLst>
                <a:path w="1714500" h="609600">
                  <a:moveTo>
                    <a:pt x="0" y="60960"/>
                  </a:moveTo>
                  <a:lnTo>
                    <a:pt x="4774" y="37183"/>
                  </a:lnTo>
                  <a:lnTo>
                    <a:pt x="17811" y="17811"/>
                  </a:lnTo>
                  <a:lnTo>
                    <a:pt x="37183" y="4774"/>
                  </a:lnTo>
                  <a:lnTo>
                    <a:pt x="60960" y="0"/>
                  </a:lnTo>
                  <a:lnTo>
                    <a:pt x="1653539" y="0"/>
                  </a:lnTo>
                  <a:lnTo>
                    <a:pt x="1677263" y="4774"/>
                  </a:lnTo>
                  <a:lnTo>
                    <a:pt x="1696640" y="17811"/>
                  </a:lnTo>
                  <a:lnTo>
                    <a:pt x="1709707" y="37183"/>
                  </a:lnTo>
                  <a:lnTo>
                    <a:pt x="1714500" y="60960"/>
                  </a:lnTo>
                  <a:lnTo>
                    <a:pt x="1714500" y="548640"/>
                  </a:lnTo>
                  <a:lnTo>
                    <a:pt x="1709707" y="572363"/>
                  </a:lnTo>
                  <a:lnTo>
                    <a:pt x="1696640" y="591740"/>
                  </a:lnTo>
                  <a:lnTo>
                    <a:pt x="1677263" y="604807"/>
                  </a:lnTo>
                  <a:lnTo>
                    <a:pt x="1653539" y="609600"/>
                  </a:lnTo>
                  <a:lnTo>
                    <a:pt x="60960" y="609600"/>
                  </a:lnTo>
                  <a:lnTo>
                    <a:pt x="37183" y="604807"/>
                  </a:lnTo>
                  <a:lnTo>
                    <a:pt x="17811" y="591740"/>
                  </a:lnTo>
                  <a:lnTo>
                    <a:pt x="4774" y="572363"/>
                  </a:lnTo>
                  <a:lnTo>
                    <a:pt x="0" y="548640"/>
                  </a:lnTo>
                  <a:lnTo>
                    <a:pt x="0" y="60960"/>
                  </a:lnTo>
                  <a:close/>
                </a:path>
              </a:pathLst>
            </a:custGeom>
            <a:ln w="25400">
              <a:solidFill>
                <a:srgbClr val="C04F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2472616" y="4936553"/>
            <a:ext cx="1614170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74980">
              <a:lnSpc>
                <a:spcPct val="100000"/>
              </a:lnSpc>
              <a:spcBef>
                <a:spcPts val="100"/>
              </a:spcBef>
            </a:pPr>
            <a:r>
              <a:rPr sz="1500" spc="-10" dirty="0">
                <a:latin typeface="Calibri"/>
                <a:cs typeface="Calibri"/>
              </a:rPr>
              <a:t>Controle</a:t>
            </a:r>
            <a:endParaRPr sz="1500">
              <a:latin typeface="Calibri"/>
              <a:cs typeface="Calibri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2411476" y="5459476"/>
            <a:ext cx="1739900" cy="635000"/>
            <a:chOff x="2411476" y="5459476"/>
            <a:chExt cx="1739900" cy="635000"/>
          </a:xfrm>
        </p:grpSpPr>
        <p:sp>
          <p:nvSpPr>
            <p:cNvPr id="35" name="object 35"/>
            <p:cNvSpPr/>
            <p:nvPr/>
          </p:nvSpPr>
          <p:spPr>
            <a:xfrm>
              <a:off x="2424176" y="5472176"/>
              <a:ext cx="1714500" cy="609600"/>
            </a:xfrm>
            <a:custGeom>
              <a:avLst/>
              <a:gdLst/>
              <a:ahLst/>
              <a:cxnLst/>
              <a:rect l="l" t="t" r="r" b="b"/>
              <a:pathLst>
                <a:path w="1714500" h="609600">
                  <a:moveTo>
                    <a:pt x="1653539" y="0"/>
                  </a:moveTo>
                  <a:lnTo>
                    <a:pt x="60960" y="0"/>
                  </a:lnTo>
                  <a:lnTo>
                    <a:pt x="37183" y="4774"/>
                  </a:lnTo>
                  <a:lnTo>
                    <a:pt x="17811" y="17811"/>
                  </a:lnTo>
                  <a:lnTo>
                    <a:pt x="4774" y="37183"/>
                  </a:lnTo>
                  <a:lnTo>
                    <a:pt x="0" y="60960"/>
                  </a:lnTo>
                  <a:lnTo>
                    <a:pt x="0" y="548576"/>
                  </a:lnTo>
                  <a:lnTo>
                    <a:pt x="4774" y="572305"/>
                  </a:lnTo>
                  <a:lnTo>
                    <a:pt x="17811" y="591681"/>
                  </a:lnTo>
                  <a:lnTo>
                    <a:pt x="37183" y="604746"/>
                  </a:lnTo>
                  <a:lnTo>
                    <a:pt x="60960" y="609536"/>
                  </a:lnTo>
                  <a:lnTo>
                    <a:pt x="1653539" y="609536"/>
                  </a:lnTo>
                  <a:lnTo>
                    <a:pt x="1677263" y="604746"/>
                  </a:lnTo>
                  <a:lnTo>
                    <a:pt x="1696640" y="591681"/>
                  </a:lnTo>
                  <a:lnTo>
                    <a:pt x="1709707" y="572305"/>
                  </a:lnTo>
                  <a:lnTo>
                    <a:pt x="1714500" y="548576"/>
                  </a:lnTo>
                  <a:lnTo>
                    <a:pt x="1714500" y="60960"/>
                  </a:lnTo>
                  <a:lnTo>
                    <a:pt x="1709707" y="37183"/>
                  </a:lnTo>
                  <a:lnTo>
                    <a:pt x="1696640" y="17811"/>
                  </a:lnTo>
                  <a:lnTo>
                    <a:pt x="1677263" y="4774"/>
                  </a:lnTo>
                  <a:lnTo>
                    <a:pt x="16535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424176" y="5472176"/>
              <a:ext cx="1714500" cy="609600"/>
            </a:xfrm>
            <a:custGeom>
              <a:avLst/>
              <a:gdLst/>
              <a:ahLst/>
              <a:cxnLst/>
              <a:rect l="l" t="t" r="r" b="b"/>
              <a:pathLst>
                <a:path w="1714500" h="609600">
                  <a:moveTo>
                    <a:pt x="0" y="60960"/>
                  </a:moveTo>
                  <a:lnTo>
                    <a:pt x="4774" y="37183"/>
                  </a:lnTo>
                  <a:lnTo>
                    <a:pt x="17811" y="17811"/>
                  </a:lnTo>
                  <a:lnTo>
                    <a:pt x="37183" y="4774"/>
                  </a:lnTo>
                  <a:lnTo>
                    <a:pt x="60960" y="0"/>
                  </a:lnTo>
                  <a:lnTo>
                    <a:pt x="1653539" y="0"/>
                  </a:lnTo>
                  <a:lnTo>
                    <a:pt x="1677263" y="4774"/>
                  </a:lnTo>
                  <a:lnTo>
                    <a:pt x="1696640" y="17811"/>
                  </a:lnTo>
                  <a:lnTo>
                    <a:pt x="1709707" y="37183"/>
                  </a:lnTo>
                  <a:lnTo>
                    <a:pt x="1714500" y="60960"/>
                  </a:lnTo>
                  <a:lnTo>
                    <a:pt x="1714500" y="548576"/>
                  </a:lnTo>
                  <a:lnTo>
                    <a:pt x="1709707" y="572305"/>
                  </a:lnTo>
                  <a:lnTo>
                    <a:pt x="1696640" y="591681"/>
                  </a:lnTo>
                  <a:lnTo>
                    <a:pt x="1677263" y="604746"/>
                  </a:lnTo>
                  <a:lnTo>
                    <a:pt x="1653539" y="609536"/>
                  </a:lnTo>
                  <a:lnTo>
                    <a:pt x="60960" y="609536"/>
                  </a:lnTo>
                  <a:lnTo>
                    <a:pt x="37183" y="604746"/>
                  </a:lnTo>
                  <a:lnTo>
                    <a:pt x="17811" y="591681"/>
                  </a:lnTo>
                  <a:lnTo>
                    <a:pt x="4774" y="572305"/>
                  </a:lnTo>
                  <a:lnTo>
                    <a:pt x="0" y="548576"/>
                  </a:lnTo>
                  <a:lnTo>
                    <a:pt x="0" y="60960"/>
                  </a:lnTo>
                  <a:close/>
                </a:path>
              </a:pathLst>
            </a:custGeom>
            <a:ln w="25400">
              <a:solidFill>
                <a:srgbClr val="C04F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2810510" y="5530215"/>
            <a:ext cx="944880" cy="464184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33655" marR="5080" indent="-21590">
              <a:lnSpc>
                <a:spcPts val="1650"/>
              </a:lnSpc>
              <a:spcBef>
                <a:spcPts val="280"/>
              </a:spcBef>
            </a:pPr>
            <a:r>
              <a:rPr sz="1500" spc="-10" dirty="0">
                <a:latin typeface="Calibri"/>
                <a:cs typeface="Calibri"/>
              </a:rPr>
              <a:t>Operational procedures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371975" y="2124075"/>
            <a:ext cx="1800225" cy="4152900"/>
          </a:xfrm>
          <a:custGeom>
            <a:avLst/>
            <a:gdLst/>
            <a:ahLst/>
            <a:cxnLst/>
            <a:rect l="l" t="t" r="r" b="b"/>
            <a:pathLst>
              <a:path w="1800225" h="4152900">
                <a:moveTo>
                  <a:pt x="1620139" y="0"/>
                </a:moveTo>
                <a:lnTo>
                  <a:pt x="180086" y="0"/>
                </a:lnTo>
                <a:lnTo>
                  <a:pt x="132218" y="6433"/>
                </a:lnTo>
                <a:lnTo>
                  <a:pt x="89201" y="24586"/>
                </a:lnTo>
                <a:lnTo>
                  <a:pt x="52752" y="52736"/>
                </a:lnTo>
                <a:lnTo>
                  <a:pt x="24590" y="89163"/>
                </a:lnTo>
                <a:lnTo>
                  <a:pt x="6434" y="132144"/>
                </a:lnTo>
                <a:lnTo>
                  <a:pt x="0" y="179959"/>
                </a:lnTo>
                <a:lnTo>
                  <a:pt x="0" y="3972877"/>
                </a:lnTo>
                <a:lnTo>
                  <a:pt x="6434" y="4020736"/>
                </a:lnTo>
                <a:lnTo>
                  <a:pt x="24590" y="4063740"/>
                </a:lnTo>
                <a:lnTo>
                  <a:pt x="52752" y="4100174"/>
                </a:lnTo>
                <a:lnTo>
                  <a:pt x="89201" y="4128322"/>
                </a:lnTo>
                <a:lnTo>
                  <a:pt x="132218" y="4146469"/>
                </a:lnTo>
                <a:lnTo>
                  <a:pt x="180086" y="4152900"/>
                </a:lnTo>
                <a:lnTo>
                  <a:pt x="1620139" y="4152900"/>
                </a:lnTo>
                <a:lnTo>
                  <a:pt x="1668006" y="4146469"/>
                </a:lnTo>
                <a:lnTo>
                  <a:pt x="1711023" y="4128322"/>
                </a:lnTo>
                <a:lnTo>
                  <a:pt x="1747472" y="4100174"/>
                </a:lnTo>
                <a:lnTo>
                  <a:pt x="1775634" y="4063740"/>
                </a:lnTo>
                <a:lnTo>
                  <a:pt x="1793790" y="4020736"/>
                </a:lnTo>
                <a:lnTo>
                  <a:pt x="1800225" y="3972877"/>
                </a:lnTo>
                <a:lnTo>
                  <a:pt x="1800225" y="179959"/>
                </a:lnTo>
                <a:lnTo>
                  <a:pt x="1793790" y="132144"/>
                </a:lnTo>
                <a:lnTo>
                  <a:pt x="1775634" y="89163"/>
                </a:lnTo>
                <a:lnTo>
                  <a:pt x="1747472" y="52736"/>
                </a:lnTo>
                <a:lnTo>
                  <a:pt x="1711023" y="24586"/>
                </a:lnTo>
                <a:lnTo>
                  <a:pt x="1668006" y="6433"/>
                </a:lnTo>
                <a:lnTo>
                  <a:pt x="1620139" y="0"/>
                </a:lnTo>
                <a:close/>
              </a:path>
            </a:pathLst>
          </a:custGeom>
          <a:solidFill>
            <a:srgbClr val="D1D1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4690745" y="2450528"/>
            <a:ext cx="1165860" cy="54800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01930" marR="5080" indent="-189865">
              <a:lnSpc>
                <a:spcPts val="1950"/>
              </a:lnSpc>
              <a:spcBef>
                <a:spcPts val="340"/>
              </a:spcBef>
            </a:pPr>
            <a:r>
              <a:rPr sz="1800" b="1" spc="-215" dirty="0">
                <a:latin typeface="Arial"/>
                <a:cs typeface="Arial"/>
              </a:rPr>
              <a:t>PROMOTOR </a:t>
            </a:r>
            <a:r>
              <a:rPr sz="1800" b="1" spc="-265" dirty="0">
                <a:latin typeface="Arial"/>
                <a:cs typeface="Arial"/>
              </a:rPr>
              <a:t>AGENTS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4459351" y="3373501"/>
            <a:ext cx="1616075" cy="987425"/>
            <a:chOff x="4459351" y="3373501"/>
            <a:chExt cx="1616075" cy="987425"/>
          </a:xfrm>
        </p:grpSpPr>
        <p:sp>
          <p:nvSpPr>
            <p:cNvPr id="41" name="object 41"/>
            <p:cNvSpPr/>
            <p:nvPr/>
          </p:nvSpPr>
          <p:spPr>
            <a:xfrm>
              <a:off x="4472051" y="3386201"/>
              <a:ext cx="1590675" cy="962025"/>
            </a:xfrm>
            <a:custGeom>
              <a:avLst/>
              <a:gdLst/>
              <a:ahLst/>
              <a:cxnLst/>
              <a:rect l="l" t="t" r="r" b="b"/>
              <a:pathLst>
                <a:path w="1590675" h="962025">
                  <a:moveTo>
                    <a:pt x="1494409" y="0"/>
                  </a:moveTo>
                  <a:lnTo>
                    <a:pt x="96138" y="0"/>
                  </a:lnTo>
                  <a:lnTo>
                    <a:pt x="58721" y="7556"/>
                  </a:lnTo>
                  <a:lnTo>
                    <a:pt x="28162" y="28162"/>
                  </a:lnTo>
                  <a:lnTo>
                    <a:pt x="7556" y="58721"/>
                  </a:lnTo>
                  <a:lnTo>
                    <a:pt x="0" y="96138"/>
                  </a:lnTo>
                  <a:lnTo>
                    <a:pt x="0" y="865759"/>
                  </a:lnTo>
                  <a:lnTo>
                    <a:pt x="7556" y="903196"/>
                  </a:lnTo>
                  <a:lnTo>
                    <a:pt x="28162" y="933799"/>
                  </a:lnTo>
                  <a:lnTo>
                    <a:pt x="58721" y="954448"/>
                  </a:lnTo>
                  <a:lnTo>
                    <a:pt x="96138" y="962025"/>
                  </a:lnTo>
                  <a:lnTo>
                    <a:pt x="1494409" y="962025"/>
                  </a:lnTo>
                  <a:lnTo>
                    <a:pt x="1531846" y="954448"/>
                  </a:lnTo>
                  <a:lnTo>
                    <a:pt x="1562449" y="933799"/>
                  </a:lnTo>
                  <a:lnTo>
                    <a:pt x="1583098" y="903196"/>
                  </a:lnTo>
                  <a:lnTo>
                    <a:pt x="1590675" y="865759"/>
                  </a:lnTo>
                  <a:lnTo>
                    <a:pt x="1590675" y="96138"/>
                  </a:lnTo>
                  <a:lnTo>
                    <a:pt x="1583098" y="58721"/>
                  </a:lnTo>
                  <a:lnTo>
                    <a:pt x="1562449" y="28162"/>
                  </a:lnTo>
                  <a:lnTo>
                    <a:pt x="1531846" y="7556"/>
                  </a:lnTo>
                  <a:lnTo>
                    <a:pt x="14944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472051" y="3386201"/>
              <a:ext cx="1590675" cy="962025"/>
            </a:xfrm>
            <a:custGeom>
              <a:avLst/>
              <a:gdLst/>
              <a:ahLst/>
              <a:cxnLst/>
              <a:rect l="l" t="t" r="r" b="b"/>
              <a:pathLst>
                <a:path w="1590675" h="962025">
                  <a:moveTo>
                    <a:pt x="0" y="96138"/>
                  </a:moveTo>
                  <a:lnTo>
                    <a:pt x="7556" y="58721"/>
                  </a:lnTo>
                  <a:lnTo>
                    <a:pt x="28162" y="28162"/>
                  </a:lnTo>
                  <a:lnTo>
                    <a:pt x="58721" y="7556"/>
                  </a:lnTo>
                  <a:lnTo>
                    <a:pt x="96138" y="0"/>
                  </a:lnTo>
                  <a:lnTo>
                    <a:pt x="1494409" y="0"/>
                  </a:lnTo>
                  <a:lnTo>
                    <a:pt x="1531846" y="7556"/>
                  </a:lnTo>
                  <a:lnTo>
                    <a:pt x="1562449" y="28162"/>
                  </a:lnTo>
                  <a:lnTo>
                    <a:pt x="1583098" y="58721"/>
                  </a:lnTo>
                  <a:lnTo>
                    <a:pt x="1590675" y="96138"/>
                  </a:lnTo>
                  <a:lnTo>
                    <a:pt x="1590675" y="865759"/>
                  </a:lnTo>
                  <a:lnTo>
                    <a:pt x="1583098" y="903196"/>
                  </a:lnTo>
                  <a:lnTo>
                    <a:pt x="1562449" y="933799"/>
                  </a:lnTo>
                  <a:lnTo>
                    <a:pt x="1531846" y="954448"/>
                  </a:lnTo>
                  <a:lnTo>
                    <a:pt x="1494409" y="962025"/>
                  </a:lnTo>
                  <a:lnTo>
                    <a:pt x="96138" y="962025"/>
                  </a:lnTo>
                  <a:lnTo>
                    <a:pt x="58721" y="954448"/>
                  </a:lnTo>
                  <a:lnTo>
                    <a:pt x="28162" y="933799"/>
                  </a:lnTo>
                  <a:lnTo>
                    <a:pt x="7556" y="903196"/>
                  </a:lnTo>
                  <a:lnTo>
                    <a:pt x="0" y="865759"/>
                  </a:lnTo>
                  <a:lnTo>
                    <a:pt x="0" y="96138"/>
                  </a:lnTo>
                  <a:close/>
                </a:path>
              </a:pathLst>
            </a:custGeom>
            <a:ln w="25400">
              <a:solidFill>
                <a:srgbClr val="C04F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4603750" y="3514407"/>
            <a:ext cx="1327785" cy="67437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 algn="ctr">
              <a:lnSpc>
                <a:spcPts val="1650"/>
              </a:lnSpc>
              <a:spcBef>
                <a:spcPts val="280"/>
              </a:spcBef>
            </a:pPr>
            <a:r>
              <a:rPr sz="1500" spc="-10" dirty="0">
                <a:latin typeface="Calibri"/>
                <a:cs typeface="Calibri"/>
              </a:rPr>
              <a:t>Develop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projects </a:t>
            </a:r>
            <a:r>
              <a:rPr sz="1500" dirty="0">
                <a:latin typeface="Calibri"/>
                <a:cs typeface="Calibri"/>
              </a:rPr>
              <a:t>and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submit proposals</a:t>
            </a:r>
            <a:endParaRPr sz="1500">
              <a:latin typeface="Calibri"/>
              <a:cs typeface="Calibri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4449826" y="4440301"/>
            <a:ext cx="1616075" cy="339725"/>
            <a:chOff x="4449826" y="4440301"/>
            <a:chExt cx="1616075" cy="339725"/>
          </a:xfrm>
        </p:grpSpPr>
        <p:sp>
          <p:nvSpPr>
            <p:cNvPr id="45" name="object 45"/>
            <p:cNvSpPr/>
            <p:nvPr/>
          </p:nvSpPr>
          <p:spPr>
            <a:xfrm>
              <a:off x="4462526" y="4453001"/>
              <a:ext cx="1590675" cy="314325"/>
            </a:xfrm>
            <a:custGeom>
              <a:avLst/>
              <a:gdLst/>
              <a:ahLst/>
              <a:cxnLst/>
              <a:rect l="l" t="t" r="r" b="b"/>
              <a:pathLst>
                <a:path w="1590675" h="314325">
                  <a:moveTo>
                    <a:pt x="1559178" y="0"/>
                  </a:moveTo>
                  <a:lnTo>
                    <a:pt x="31369" y="0"/>
                  </a:lnTo>
                  <a:lnTo>
                    <a:pt x="19127" y="2454"/>
                  </a:lnTo>
                  <a:lnTo>
                    <a:pt x="9159" y="9159"/>
                  </a:lnTo>
                  <a:lnTo>
                    <a:pt x="2454" y="19127"/>
                  </a:lnTo>
                  <a:lnTo>
                    <a:pt x="0" y="31368"/>
                  </a:lnTo>
                  <a:lnTo>
                    <a:pt x="0" y="282829"/>
                  </a:lnTo>
                  <a:lnTo>
                    <a:pt x="2454" y="295090"/>
                  </a:lnTo>
                  <a:lnTo>
                    <a:pt x="9159" y="305101"/>
                  </a:lnTo>
                  <a:lnTo>
                    <a:pt x="19127" y="311850"/>
                  </a:lnTo>
                  <a:lnTo>
                    <a:pt x="31369" y="314325"/>
                  </a:lnTo>
                  <a:lnTo>
                    <a:pt x="1559178" y="314325"/>
                  </a:lnTo>
                  <a:lnTo>
                    <a:pt x="1571440" y="311850"/>
                  </a:lnTo>
                  <a:lnTo>
                    <a:pt x="1581451" y="305101"/>
                  </a:lnTo>
                  <a:lnTo>
                    <a:pt x="1588200" y="295090"/>
                  </a:lnTo>
                  <a:lnTo>
                    <a:pt x="1590675" y="282829"/>
                  </a:lnTo>
                  <a:lnTo>
                    <a:pt x="1590675" y="31368"/>
                  </a:lnTo>
                  <a:lnTo>
                    <a:pt x="1588200" y="19127"/>
                  </a:lnTo>
                  <a:lnTo>
                    <a:pt x="1581451" y="9159"/>
                  </a:lnTo>
                  <a:lnTo>
                    <a:pt x="1571440" y="2454"/>
                  </a:lnTo>
                  <a:lnTo>
                    <a:pt x="155917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462526" y="4453001"/>
              <a:ext cx="1590675" cy="314325"/>
            </a:xfrm>
            <a:custGeom>
              <a:avLst/>
              <a:gdLst/>
              <a:ahLst/>
              <a:cxnLst/>
              <a:rect l="l" t="t" r="r" b="b"/>
              <a:pathLst>
                <a:path w="1590675" h="314325">
                  <a:moveTo>
                    <a:pt x="0" y="31368"/>
                  </a:moveTo>
                  <a:lnTo>
                    <a:pt x="2454" y="19127"/>
                  </a:lnTo>
                  <a:lnTo>
                    <a:pt x="9159" y="9159"/>
                  </a:lnTo>
                  <a:lnTo>
                    <a:pt x="19127" y="2454"/>
                  </a:lnTo>
                  <a:lnTo>
                    <a:pt x="31369" y="0"/>
                  </a:lnTo>
                  <a:lnTo>
                    <a:pt x="1559178" y="0"/>
                  </a:lnTo>
                  <a:lnTo>
                    <a:pt x="1571440" y="2454"/>
                  </a:lnTo>
                  <a:lnTo>
                    <a:pt x="1581451" y="9159"/>
                  </a:lnTo>
                  <a:lnTo>
                    <a:pt x="1588200" y="19127"/>
                  </a:lnTo>
                  <a:lnTo>
                    <a:pt x="1590675" y="31368"/>
                  </a:lnTo>
                  <a:lnTo>
                    <a:pt x="1590675" y="282829"/>
                  </a:lnTo>
                  <a:lnTo>
                    <a:pt x="1588200" y="295090"/>
                  </a:lnTo>
                  <a:lnTo>
                    <a:pt x="1581451" y="305101"/>
                  </a:lnTo>
                  <a:lnTo>
                    <a:pt x="1571440" y="311850"/>
                  </a:lnTo>
                  <a:lnTo>
                    <a:pt x="1559178" y="314325"/>
                  </a:lnTo>
                  <a:lnTo>
                    <a:pt x="31369" y="314325"/>
                  </a:lnTo>
                  <a:lnTo>
                    <a:pt x="19127" y="311850"/>
                  </a:lnTo>
                  <a:lnTo>
                    <a:pt x="9159" y="305101"/>
                  </a:lnTo>
                  <a:lnTo>
                    <a:pt x="2454" y="295090"/>
                  </a:lnTo>
                  <a:lnTo>
                    <a:pt x="0" y="282829"/>
                  </a:lnTo>
                  <a:lnTo>
                    <a:pt x="0" y="31368"/>
                  </a:lnTo>
                  <a:close/>
                </a:path>
              </a:pathLst>
            </a:custGeom>
            <a:ln w="25400">
              <a:solidFill>
                <a:srgbClr val="C04F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4531740" y="4467479"/>
            <a:ext cx="144907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Calibri"/>
                <a:cs typeface="Calibri"/>
              </a:rPr>
              <a:t>Construction</a:t>
            </a:r>
            <a:r>
              <a:rPr sz="1500" spc="-60" dirty="0">
                <a:latin typeface="Calibri"/>
                <a:cs typeface="Calibri"/>
              </a:rPr>
              <a:t> </a:t>
            </a:r>
            <a:r>
              <a:rPr sz="1500" spc="-20" dirty="0">
                <a:latin typeface="Calibri"/>
                <a:cs typeface="Calibri"/>
              </a:rPr>
              <a:t>work</a:t>
            </a:r>
            <a:endParaRPr sz="1500">
              <a:latin typeface="Calibri"/>
              <a:cs typeface="Calibri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4459351" y="4859401"/>
            <a:ext cx="1616075" cy="1235075"/>
            <a:chOff x="4459351" y="4859401"/>
            <a:chExt cx="1616075" cy="1235075"/>
          </a:xfrm>
        </p:grpSpPr>
        <p:sp>
          <p:nvSpPr>
            <p:cNvPr id="49" name="object 49"/>
            <p:cNvSpPr/>
            <p:nvPr/>
          </p:nvSpPr>
          <p:spPr>
            <a:xfrm>
              <a:off x="4472051" y="4872101"/>
              <a:ext cx="1590675" cy="1209675"/>
            </a:xfrm>
            <a:custGeom>
              <a:avLst/>
              <a:gdLst/>
              <a:ahLst/>
              <a:cxnLst/>
              <a:rect l="l" t="t" r="r" b="b"/>
              <a:pathLst>
                <a:path w="1590675" h="1209675">
                  <a:moveTo>
                    <a:pt x="1469644" y="0"/>
                  </a:moveTo>
                  <a:lnTo>
                    <a:pt x="120903" y="0"/>
                  </a:lnTo>
                  <a:lnTo>
                    <a:pt x="73830" y="9497"/>
                  </a:lnTo>
                  <a:lnTo>
                    <a:pt x="35401" y="35401"/>
                  </a:lnTo>
                  <a:lnTo>
                    <a:pt x="9497" y="73830"/>
                  </a:lnTo>
                  <a:lnTo>
                    <a:pt x="0" y="120904"/>
                  </a:lnTo>
                  <a:lnTo>
                    <a:pt x="0" y="1088644"/>
                  </a:lnTo>
                  <a:lnTo>
                    <a:pt x="9497" y="1135732"/>
                  </a:lnTo>
                  <a:lnTo>
                    <a:pt x="35401" y="1174183"/>
                  </a:lnTo>
                  <a:lnTo>
                    <a:pt x="73830" y="1200106"/>
                  </a:lnTo>
                  <a:lnTo>
                    <a:pt x="120903" y="1209611"/>
                  </a:lnTo>
                  <a:lnTo>
                    <a:pt x="1469644" y="1209611"/>
                  </a:lnTo>
                  <a:lnTo>
                    <a:pt x="1516737" y="1200106"/>
                  </a:lnTo>
                  <a:lnTo>
                    <a:pt x="1555210" y="1174183"/>
                  </a:lnTo>
                  <a:lnTo>
                    <a:pt x="1581157" y="1135732"/>
                  </a:lnTo>
                  <a:lnTo>
                    <a:pt x="1590675" y="1088644"/>
                  </a:lnTo>
                  <a:lnTo>
                    <a:pt x="1590675" y="120904"/>
                  </a:lnTo>
                  <a:lnTo>
                    <a:pt x="1581157" y="73830"/>
                  </a:lnTo>
                  <a:lnTo>
                    <a:pt x="1555210" y="35401"/>
                  </a:lnTo>
                  <a:lnTo>
                    <a:pt x="1516737" y="9497"/>
                  </a:lnTo>
                  <a:lnTo>
                    <a:pt x="146964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472051" y="4872101"/>
              <a:ext cx="1590675" cy="1209675"/>
            </a:xfrm>
            <a:custGeom>
              <a:avLst/>
              <a:gdLst/>
              <a:ahLst/>
              <a:cxnLst/>
              <a:rect l="l" t="t" r="r" b="b"/>
              <a:pathLst>
                <a:path w="1590675" h="1209675">
                  <a:moveTo>
                    <a:pt x="0" y="120904"/>
                  </a:moveTo>
                  <a:lnTo>
                    <a:pt x="9497" y="73830"/>
                  </a:lnTo>
                  <a:lnTo>
                    <a:pt x="35401" y="35401"/>
                  </a:lnTo>
                  <a:lnTo>
                    <a:pt x="73830" y="9497"/>
                  </a:lnTo>
                  <a:lnTo>
                    <a:pt x="120903" y="0"/>
                  </a:lnTo>
                  <a:lnTo>
                    <a:pt x="1469644" y="0"/>
                  </a:lnTo>
                  <a:lnTo>
                    <a:pt x="1516737" y="9497"/>
                  </a:lnTo>
                  <a:lnTo>
                    <a:pt x="1555210" y="35401"/>
                  </a:lnTo>
                  <a:lnTo>
                    <a:pt x="1581157" y="73830"/>
                  </a:lnTo>
                  <a:lnTo>
                    <a:pt x="1590675" y="120904"/>
                  </a:lnTo>
                  <a:lnTo>
                    <a:pt x="1590675" y="1088644"/>
                  </a:lnTo>
                  <a:lnTo>
                    <a:pt x="1581157" y="1135732"/>
                  </a:lnTo>
                  <a:lnTo>
                    <a:pt x="1555210" y="1174183"/>
                  </a:lnTo>
                  <a:lnTo>
                    <a:pt x="1516737" y="1200106"/>
                  </a:lnTo>
                  <a:lnTo>
                    <a:pt x="1469644" y="1209611"/>
                  </a:lnTo>
                  <a:lnTo>
                    <a:pt x="120903" y="1209611"/>
                  </a:lnTo>
                  <a:lnTo>
                    <a:pt x="73830" y="1200106"/>
                  </a:lnTo>
                  <a:lnTo>
                    <a:pt x="35401" y="1174183"/>
                  </a:lnTo>
                  <a:lnTo>
                    <a:pt x="9497" y="1135732"/>
                  </a:lnTo>
                  <a:lnTo>
                    <a:pt x="0" y="1088644"/>
                  </a:lnTo>
                  <a:lnTo>
                    <a:pt x="0" y="120904"/>
                  </a:lnTo>
                  <a:close/>
                </a:path>
              </a:pathLst>
            </a:custGeom>
            <a:ln w="25400">
              <a:solidFill>
                <a:srgbClr val="C04F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4590415" y="4917440"/>
            <a:ext cx="1361440" cy="108394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34290" algn="ctr">
              <a:lnSpc>
                <a:spcPct val="90700"/>
              </a:lnSpc>
              <a:spcBef>
                <a:spcPts val="265"/>
              </a:spcBef>
            </a:pPr>
            <a:r>
              <a:rPr sz="1500" spc="-10" dirty="0">
                <a:latin typeface="Calibri"/>
                <a:cs typeface="Calibri"/>
              </a:rPr>
              <a:t>Mobilize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families </a:t>
            </a:r>
            <a:r>
              <a:rPr sz="1500" dirty="0">
                <a:latin typeface="Calibri"/>
                <a:cs typeface="Calibri"/>
              </a:rPr>
              <a:t>and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support</a:t>
            </a:r>
            <a:r>
              <a:rPr sz="1500" spc="-20" dirty="0">
                <a:latin typeface="Calibri"/>
                <a:cs typeface="Calibri"/>
              </a:rPr>
              <a:t> with </a:t>
            </a:r>
            <a:r>
              <a:rPr sz="1500" dirty="0">
                <a:latin typeface="Calibri"/>
                <a:cs typeface="Calibri"/>
              </a:rPr>
              <a:t>social</a:t>
            </a:r>
            <a:r>
              <a:rPr sz="1500" spc="-4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work</a:t>
            </a:r>
            <a:r>
              <a:rPr sz="1500" spc="-75" dirty="0">
                <a:latin typeface="Calibri"/>
                <a:cs typeface="Calibri"/>
              </a:rPr>
              <a:t> </a:t>
            </a:r>
            <a:r>
              <a:rPr sz="1500" spc="-25" dirty="0">
                <a:latin typeface="Calibri"/>
                <a:cs typeface="Calibri"/>
              </a:rPr>
              <a:t>and </a:t>
            </a:r>
            <a:r>
              <a:rPr sz="1500" spc="-10" dirty="0">
                <a:latin typeface="Calibri"/>
                <a:cs typeface="Calibri"/>
              </a:rPr>
              <a:t>technical assistance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6305550" y="2124075"/>
            <a:ext cx="1800225" cy="4152900"/>
          </a:xfrm>
          <a:custGeom>
            <a:avLst/>
            <a:gdLst/>
            <a:ahLst/>
            <a:cxnLst/>
            <a:rect l="l" t="t" r="r" b="b"/>
            <a:pathLst>
              <a:path w="1800225" h="4152900">
                <a:moveTo>
                  <a:pt x="1620139" y="0"/>
                </a:moveTo>
                <a:lnTo>
                  <a:pt x="180086" y="0"/>
                </a:lnTo>
                <a:lnTo>
                  <a:pt x="132218" y="6433"/>
                </a:lnTo>
                <a:lnTo>
                  <a:pt x="89201" y="24586"/>
                </a:lnTo>
                <a:lnTo>
                  <a:pt x="52752" y="52736"/>
                </a:lnTo>
                <a:lnTo>
                  <a:pt x="24590" y="89163"/>
                </a:lnTo>
                <a:lnTo>
                  <a:pt x="6434" y="132144"/>
                </a:lnTo>
                <a:lnTo>
                  <a:pt x="0" y="179959"/>
                </a:lnTo>
                <a:lnTo>
                  <a:pt x="0" y="3972877"/>
                </a:lnTo>
                <a:lnTo>
                  <a:pt x="6434" y="4020736"/>
                </a:lnTo>
                <a:lnTo>
                  <a:pt x="24590" y="4063740"/>
                </a:lnTo>
                <a:lnTo>
                  <a:pt x="52752" y="4100174"/>
                </a:lnTo>
                <a:lnTo>
                  <a:pt x="89201" y="4128322"/>
                </a:lnTo>
                <a:lnTo>
                  <a:pt x="132218" y="4146469"/>
                </a:lnTo>
                <a:lnTo>
                  <a:pt x="180086" y="4152900"/>
                </a:lnTo>
                <a:lnTo>
                  <a:pt x="1620139" y="4152900"/>
                </a:lnTo>
                <a:lnTo>
                  <a:pt x="1668006" y="4146469"/>
                </a:lnTo>
                <a:lnTo>
                  <a:pt x="1711023" y="4128322"/>
                </a:lnTo>
                <a:lnTo>
                  <a:pt x="1747472" y="4100174"/>
                </a:lnTo>
                <a:lnTo>
                  <a:pt x="1775634" y="4063740"/>
                </a:lnTo>
                <a:lnTo>
                  <a:pt x="1793790" y="4020736"/>
                </a:lnTo>
                <a:lnTo>
                  <a:pt x="1800225" y="3972877"/>
                </a:lnTo>
                <a:lnTo>
                  <a:pt x="1800225" y="179959"/>
                </a:lnTo>
                <a:lnTo>
                  <a:pt x="1793790" y="132144"/>
                </a:lnTo>
                <a:lnTo>
                  <a:pt x="1775634" y="89163"/>
                </a:lnTo>
                <a:lnTo>
                  <a:pt x="1747472" y="52736"/>
                </a:lnTo>
                <a:lnTo>
                  <a:pt x="1711023" y="24586"/>
                </a:lnTo>
                <a:lnTo>
                  <a:pt x="1668006" y="6433"/>
                </a:lnTo>
                <a:lnTo>
                  <a:pt x="1620139" y="0"/>
                </a:lnTo>
                <a:close/>
              </a:path>
            </a:pathLst>
          </a:custGeom>
          <a:solidFill>
            <a:srgbClr val="D1D1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6446265" y="2450528"/>
            <a:ext cx="1534795" cy="54800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 indent="450850">
              <a:lnSpc>
                <a:spcPts val="1950"/>
              </a:lnSpc>
              <a:spcBef>
                <a:spcPts val="340"/>
              </a:spcBef>
            </a:pPr>
            <a:r>
              <a:rPr sz="1800" b="1" spc="-320" dirty="0">
                <a:latin typeface="Arial"/>
                <a:cs typeface="Arial"/>
              </a:rPr>
              <a:t>LOCAL</a:t>
            </a:r>
            <a:r>
              <a:rPr sz="1800" b="1" spc="-215" dirty="0">
                <a:latin typeface="Arial"/>
                <a:cs typeface="Arial"/>
              </a:rPr>
              <a:t> GOVERNMENTS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4" name="object 54"/>
          <p:cNvGrpSpPr/>
          <p:nvPr/>
        </p:nvGrpSpPr>
        <p:grpSpPr>
          <a:xfrm>
            <a:off x="6402451" y="3363976"/>
            <a:ext cx="1635125" cy="892175"/>
            <a:chOff x="6402451" y="3363976"/>
            <a:chExt cx="1635125" cy="892175"/>
          </a:xfrm>
        </p:grpSpPr>
        <p:sp>
          <p:nvSpPr>
            <p:cNvPr id="55" name="object 55"/>
            <p:cNvSpPr/>
            <p:nvPr/>
          </p:nvSpPr>
          <p:spPr>
            <a:xfrm>
              <a:off x="6415151" y="3376676"/>
              <a:ext cx="1609725" cy="866775"/>
            </a:xfrm>
            <a:custGeom>
              <a:avLst/>
              <a:gdLst/>
              <a:ahLst/>
              <a:cxnLst/>
              <a:rect l="l" t="t" r="r" b="b"/>
              <a:pathLst>
                <a:path w="1609725" h="866775">
                  <a:moveTo>
                    <a:pt x="1522983" y="0"/>
                  </a:moveTo>
                  <a:lnTo>
                    <a:pt x="86613" y="0"/>
                  </a:lnTo>
                  <a:lnTo>
                    <a:pt x="52881" y="6800"/>
                  </a:lnTo>
                  <a:lnTo>
                    <a:pt x="25352" y="25352"/>
                  </a:lnTo>
                  <a:lnTo>
                    <a:pt x="6800" y="52881"/>
                  </a:lnTo>
                  <a:lnTo>
                    <a:pt x="0" y="86613"/>
                  </a:lnTo>
                  <a:lnTo>
                    <a:pt x="0" y="780034"/>
                  </a:lnTo>
                  <a:lnTo>
                    <a:pt x="6800" y="813786"/>
                  </a:lnTo>
                  <a:lnTo>
                    <a:pt x="25352" y="841359"/>
                  </a:lnTo>
                  <a:lnTo>
                    <a:pt x="52881" y="859954"/>
                  </a:lnTo>
                  <a:lnTo>
                    <a:pt x="86613" y="866775"/>
                  </a:lnTo>
                  <a:lnTo>
                    <a:pt x="1522983" y="866775"/>
                  </a:lnTo>
                  <a:lnTo>
                    <a:pt x="1556736" y="859954"/>
                  </a:lnTo>
                  <a:lnTo>
                    <a:pt x="1584309" y="841359"/>
                  </a:lnTo>
                  <a:lnTo>
                    <a:pt x="1602904" y="813786"/>
                  </a:lnTo>
                  <a:lnTo>
                    <a:pt x="1609725" y="780034"/>
                  </a:lnTo>
                  <a:lnTo>
                    <a:pt x="1609725" y="86613"/>
                  </a:lnTo>
                  <a:lnTo>
                    <a:pt x="1602904" y="52881"/>
                  </a:lnTo>
                  <a:lnTo>
                    <a:pt x="1584309" y="25352"/>
                  </a:lnTo>
                  <a:lnTo>
                    <a:pt x="1556736" y="6800"/>
                  </a:lnTo>
                  <a:lnTo>
                    <a:pt x="15229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415151" y="3376676"/>
              <a:ext cx="1609725" cy="866775"/>
            </a:xfrm>
            <a:custGeom>
              <a:avLst/>
              <a:gdLst/>
              <a:ahLst/>
              <a:cxnLst/>
              <a:rect l="l" t="t" r="r" b="b"/>
              <a:pathLst>
                <a:path w="1609725" h="866775">
                  <a:moveTo>
                    <a:pt x="0" y="86613"/>
                  </a:moveTo>
                  <a:lnTo>
                    <a:pt x="6800" y="52881"/>
                  </a:lnTo>
                  <a:lnTo>
                    <a:pt x="25352" y="25352"/>
                  </a:lnTo>
                  <a:lnTo>
                    <a:pt x="52881" y="6800"/>
                  </a:lnTo>
                  <a:lnTo>
                    <a:pt x="86613" y="0"/>
                  </a:lnTo>
                  <a:lnTo>
                    <a:pt x="1522983" y="0"/>
                  </a:lnTo>
                  <a:lnTo>
                    <a:pt x="1556736" y="6800"/>
                  </a:lnTo>
                  <a:lnTo>
                    <a:pt x="1584309" y="25352"/>
                  </a:lnTo>
                  <a:lnTo>
                    <a:pt x="1602904" y="52881"/>
                  </a:lnTo>
                  <a:lnTo>
                    <a:pt x="1609725" y="86613"/>
                  </a:lnTo>
                  <a:lnTo>
                    <a:pt x="1609725" y="780034"/>
                  </a:lnTo>
                  <a:lnTo>
                    <a:pt x="1602904" y="813786"/>
                  </a:lnTo>
                  <a:lnTo>
                    <a:pt x="1584309" y="841359"/>
                  </a:lnTo>
                  <a:lnTo>
                    <a:pt x="1556736" y="859954"/>
                  </a:lnTo>
                  <a:lnTo>
                    <a:pt x="1522983" y="866775"/>
                  </a:lnTo>
                  <a:lnTo>
                    <a:pt x="86613" y="866775"/>
                  </a:lnTo>
                  <a:lnTo>
                    <a:pt x="52881" y="859954"/>
                  </a:lnTo>
                  <a:lnTo>
                    <a:pt x="25352" y="841359"/>
                  </a:lnTo>
                  <a:lnTo>
                    <a:pt x="6800" y="813786"/>
                  </a:lnTo>
                  <a:lnTo>
                    <a:pt x="0" y="780034"/>
                  </a:lnTo>
                  <a:lnTo>
                    <a:pt x="0" y="86613"/>
                  </a:lnTo>
                  <a:close/>
                </a:path>
              </a:pathLst>
            </a:custGeom>
            <a:ln w="25400">
              <a:solidFill>
                <a:srgbClr val="C04F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 txBox="1"/>
          <p:nvPr/>
        </p:nvSpPr>
        <p:spPr>
          <a:xfrm>
            <a:off x="6555358" y="3667442"/>
            <a:ext cx="1329690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Calibri"/>
                <a:cs typeface="Calibri"/>
              </a:rPr>
              <a:t>Join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the</a:t>
            </a:r>
            <a:r>
              <a:rPr sz="1500" spc="-4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program</a:t>
            </a:r>
            <a:endParaRPr sz="1500">
              <a:latin typeface="Calibri"/>
              <a:cs typeface="Calibri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6402451" y="4364101"/>
            <a:ext cx="1635125" cy="1054100"/>
            <a:chOff x="6402451" y="4364101"/>
            <a:chExt cx="1635125" cy="1054100"/>
          </a:xfrm>
        </p:grpSpPr>
        <p:sp>
          <p:nvSpPr>
            <p:cNvPr id="59" name="object 59"/>
            <p:cNvSpPr/>
            <p:nvPr/>
          </p:nvSpPr>
          <p:spPr>
            <a:xfrm>
              <a:off x="6415151" y="4376801"/>
              <a:ext cx="1609725" cy="1028700"/>
            </a:xfrm>
            <a:custGeom>
              <a:avLst/>
              <a:gdLst/>
              <a:ahLst/>
              <a:cxnLst/>
              <a:rect l="l" t="t" r="r" b="b"/>
              <a:pathLst>
                <a:path w="1609725" h="1028700">
                  <a:moveTo>
                    <a:pt x="1506854" y="0"/>
                  </a:moveTo>
                  <a:lnTo>
                    <a:pt x="102870" y="0"/>
                  </a:lnTo>
                  <a:lnTo>
                    <a:pt x="62793" y="8072"/>
                  </a:lnTo>
                  <a:lnTo>
                    <a:pt x="30099" y="30099"/>
                  </a:lnTo>
                  <a:lnTo>
                    <a:pt x="8072" y="62793"/>
                  </a:lnTo>
                  <a:lnTo>
                    <a:pt x="0" y="102869"/>
                  </a:lnTo>
                  <a:lnTo>
                    <a:pt x="0" y="925830"/>
                  </a:lnTo>
                  <a:lnTo>
                    <a:pt x="8072" y="965852"/>
                  </a:lnTo>
                  <a:lnTo>
                    <a:pt x="30099" y="998553"/>
                  </a:lnTo>
                  <a:lnTo>
                    <a:pt x="62793" y="1020609"/>
                  </a:lnTo>
                  <a:lnTo>
                    <a:pt x="102870" y="1028700"/>
                  </a:lnTo>
                  <a:lnTo>
                    <a:pt x="1506854" y="1028700"/>
                  </a:lnTo>
                  <a:lnTo>
                    <a:pt x="1546877" y="1020609"/>
                  </a:lnTo>
                  <a:lnTo>
                    <a:pt x="1579578" y="998553"/>
                  </a:lnTo>
                  <a:lnTo>
                    <a:pt x="1601634" y="965852"/>
                  </a:lnTo>
                  <a:lnTo>
                    <a:pt x="1609725" y="925830"/>
                  </a:lnTo>
                  <a:lnTo>
                    <a:pt x="1609725" y="102869"/>
                  </a:lnTo>
                  <a:lnTo>
                    <a:pt x="1601634" y="62793"/>
                  </a:lnTo>
                  <a:lnTo>
                    <a:pt x="1579578" y="30099"/>
                  </a:lnTo>
                  <a:lnTo>
                    <a:pt x="1546877" y="8072"/>
                  </a:lnTo>
                  <a:lnTo>
                    <a:pt x="150685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415151" y="4376801"/>
              <a:ext cx="1609725" cy="1028700"/>
            </a:xfrm>
            <a:custGeom>
              <a:avLst/>
              <a:gdLst/>
              <a:ahLst/>
              <a:cxnLst/>
              <a:rect l="l" t="t" r="r" b="b"/>
              <a:pathLst>
                <a:path w="1609725" h="1028700">
                  <a:moveTo>
                    <a:pt x="0" y="102869"/>
                  </a:moveTo>
                  <a:lnTo>
                    <a:pt x="8072" y="62793"/>
                  </a:lnTo>
                  <a:lnTo>
                    <a:pt x="30099" y="30099"/>
                  </a:lnTo>
                  <a:lnTo>
                    <a:pt x="62793" y="8072"/>
                  </a:lnTo>
                  <a:lnTo>
                    <a:pt x="102870" y="0"/>
                  </a:lnTo>
                  <a:lnTo>
                    <a:pt x="1506854" y="0"/>
                  </a:lnTo>
                  <a:lnTo>
                    <a:pt x="1546877" y="8072"/>
                  </a:lnTo>
                  <a:lnTo>
                    <a:pt x="1579578" y="30099"/>
                  </a:lnTo>
                  <a:lnTo>
                    <a:pt x="1601634" y="62793"/>
                  </a:lnTo>
                  <a:lnTo>
                    <a:pt x="1609725" y="102869"/>
                  </a:lnTo>
                  <a:lnTo>
                    <a:pt x="1609725" y="925830"/>
                  </a:lnTo>
                  <a:lnTo>
                    <a:pt x="1601634" y="965852"/>
                  </a:lnTo>
                  <a:lnTo>
                    <a:pt x="1579578" y="998553"/>
                  </a:lnTo>
                  <a:lnTo>
                    <a:pt x="1546877" y="1020609"/>
                  </a:lnTo>
                  <a:lnTo>
                    <a:pt x="1506854" y="1028700"/>
                  </a:lnTo>
                  <a:lnTo>
                    <a:pt x="102870" y="1028700"/>
                  </a:lnTo>
                  <a:lnTo>
                    <a:pt x="62793" y="1020609"/>
                  </a:lnTo>
                  <a:lnTo>
                    <a:pt x="30099" y="998553"/>
                  </a:lnTo>
                  <a:lnTo>
                    <a:pt x="8072" y="965852"/>
                  </a:lnTo>
                  <a:lnTo>
                    <a:pt x="0" y="925830"/>
                  </a:lnTo>
                  <a:lnTo>
                    <a:pt x="0" y="102869"/>
                  </a:lnTo>
                  <a:close/>
                </a:path>
              </a:pathLst>
            </a:custGeom>
            <a:ln w="25400">
              <a:solidFill>
                <a:srgbClr val="C04F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61"/>
          <p:cNvSpPr txBox="1"/>
          <p:nvPr/>
        </p:nvSpPr>
        <p:spPr>
          <a:xfrm>
            <a:off x="6584950" y="4434268"/>
            <a:ext cx="1280160" cy="883919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065" marR="5080" indent="-6350" algn="ctr">
              <a:lnSpc>
                <a:spcPts val="1650"/>
              </a:lnSpc>
              <a:spcBef>
                <a:spcPts val="280"/>
              </a:spcBef>
            </a:pPr>
            <a:r>
              <a:rPr sz="1500" spc="-10" dirty="0">
                <a:latin typeface="Calibri"/>
                <a:cs typeface="Calibri"/>
              </a:rPr>
              <a:t>Classify </a:t>
            </a:r>
            <a:r>
              <a:rPr sz="1500" dirty="0">
                <a:latin typeface="Calibri"/>
                <a:cs typeface="Calibri"/>
              </a:rPr>
              <a:t>settlements</a:t>
            </a:r>
            <a:r>
              <a:rPr sz="1500" spc="-85" dirty="0">
                <a:latin typeface="Calibri"/>
                <a:cs typeface="Calibri"/>
              </a:rPr>
              <a:t> </a:t>
            </a:r>
            <a:r>
              <a:rPr sz="1500" spc="-25" dirty="0">
                <a:latin typeface="Calibri"/>
                <a:cs typeface="Calibri"/>
              </a:rPr>
              <a:t>and </a:t>
            </a:r>
            <a:r>
              <a:rPr sz="1500" dirty="0">
                <a:latin typeface="Calibri"/>
                <a:cs typeface="Calibri"/>
              </a:rPr>
              <a:t>consent</a:t>
            </a:r>
            <a:r>
              <a:rPr sz="1500" spc="-60" dirty="0">
                <a:latin typeface="Calibri"/>
                <a:cs typeface="Calibri"/>
              </a:rPr>
              <a:t> </a:t>
            </a:r>
            <a:r>
              <a:rPr sz="1500" spc="-25" dirty="0">
                <a:latin typeface="Calibri"/>
                <a:cs typeface="Calibri"/>
              </a:rPr>
              <a:t>to </a:t>
            </a:r>
            <a:r>
              <a:rPr sz="1500" spc="-10" dirty="0">
                <a:latin typeface="Calibri"/>
                <a:cs typeface="Calibri"/>
              </a:rPr>
              <a:t>proposals</a:t>
            </a:r>
            <a:endParaRPr sz="1500">
              <a:latin typeface="Calibri"/>
              <a:cs typeface="Calibri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6402451" y="5478526"/>
            <a:ext cx="1635125" cy="558800"/>
            <a:chOff x="6402451" y="5478526"/>
            <a:chExt cx="1635125" cy="558800"/>
          </a:xfrm>
        </p:grpSpPr>
        <p:sp>
          <p:nvSpPr>
            <p:cNvPr id="63" name="object 63"/>
            <p:cNvSpPr/>
            <p:nvPr/>
          </p:nvSpPr>
          <p:spPr>
            <a:xfrm>
              <a:off x="6415151" y="5491226"/>
              <a:ext cx="1609725" cy="533400"/>
            </a:xfrm>
            <a:custGeom>
              <a:avLst/>
              <a:gdLst/>
              <a:ahLst/>
              <a:cxnLst/>
              <a:rect l="l" t="t" r="r" b="b"/>
              <a:pathLst>
                <a:path w="1609725" h="533400">
                  <a:moveTo>
                    <a:pt x="1556257" y="0"/>
                  </a:moveTo>
                  <a:lnTo>
                    <a:pt x="53339" y="0"/>
                  </a:lnTo>
                  <a:lnTo>
                    <a:pt x="32575" y="4190"/>
                  </a:lnTo>
                  <a:lnTo>
                    <a:pt x="15620" y="15621"/>
                  </a:lnTo>
                  <a:lnTo>
                    <a:pt x="4190" y="32575"/>
                  </a:lnTo>
                  <a:lnTo>
                    <a:pt x="0" y="53340"/>
                  </a:lnTo>
                  <a:lnTo>
                    <a:pt x="0" y="479996"/>
                  </a:lnTo>
                  <a:lnTo>
                    <a:pt x="4191" y="500761"/>
                  </a:lnTo>
                  <a:lnTo>
                    <a:pt x="15621" y="517715"/>
                  </a:lnTo>
                  <a:lnTo>
                    <a:pt x="32575" y="529145"/>
                  </a:lnTo>
                  <a:lnTo>
                    <a:pt x="53339" y="533336"/>
                  </a:lnTo>
                  <a:lnTo>
                    <a:pt x="1556257" y="533336"/>
                  </a:lnTo>
                  <a:lnTo>
                    <a:pt x="1577042" y="529145"/>
                  </a:lnTo>
                  <a:lnTo>
                    <a:pt x="1594040" y="517715"/>
                  </a:lnTo>
                  <a:lnTo>
                    <a:pt x="1605514" y="500761"/>
                  </a:lnTo>
                  <a:lnTo>
                    <a:pt x="1609725" y="479996"/>
                  </a:lnTo>
                  <a:lnTo>
                    <a:pt x="1609725" y="53340"/>
                  </a:lnTo>
                  <a:lnTo>
                    <a:pt x="1605514" y="32575"/>
                  </a:lnTo>
                  <a:lnTo>
                    <a:pt x="1594040" y="15621"/>
                  </a:lnTo>
                  <a:lnTo>
                    <a:pt x="1577042" y="4190"/>
                  </a:lnTo>
                  <a:lnTo>
                    <a:pt x="155625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415151" y="5491226"/>
              <a:ext cx="1609725" cy="533400"/>
            </a:xfrm>
            <a:custGeom>
              <a:avLst/>
              <a:gdLst/>
              <a:ahLst/>
              <a:cxnLst/>
              <a:rect l="l" t="t" r="r" b="b"/>
              <a:pathLst>
                <a:path w="1609725" h="533400">
                  <a:moveTo>
                    <a:pt x="0" y="53340"/>
                  </a:moveTo>
                  <a:lnTo>
                    <a:pt x="4190" y="32575"/>
                  </a:lnTo>
                  <a:lnTo>
                    <a:pt x="15620" y="15621"/>
                  </a:lnTo>
                  <a:lnTo>
                    <a:pt x="32575" y="4190"/>
                  </a:lnTo>
                  <a:lnTo>
                    <a:pt x="53339" y="0"/>
                  </a:lnTo>
                  <a:lnTo>
                    <a:pt x="1556257" y="0"/>
                  </a:lnTo>
                  <a:lnTo>
                    <a:pt x="1577042" y="4190"/>
                  </a:lnTo>
                  <a:lnTo>
                    <a:pt x="1594040" y="15621"/>
                  </a:lnTo>
                  <a:lnTo>
                    <a:pt x="1605514" y="32575"/>
                  </a:lnTo>
                  <a:lnTo>
                    <a:pt x="1609725" y="53340"/>
                  </a:lnTo>
                  <a:lnTo>
                    <a:pt x="1609725" y="479996"/>
                  </a:lnTo>
                  <a:lnTo>
                    <a:pt x="1605514" y="500761"/>
                  </a:lnTo>
                  <a:lnTo>
                    <a:pt x="1594040" y="517715"/>
                  </a:lnTo>
                  <a:lnTo>
                    <a:pt x="1577042" y="529145"/>
                  </a:lnTo>
                  <a:lnTo>
                    <a:pt x="1556257" y="533336"/>
                  </a:lnTo>
                  <a:lnTo>
                    <a:pt x="53339" y="533336"/>
                  </a:lnTo>
                  <a:lnTo>
                    <a:pt x="32575" y="529145"/>
                  </a:lnTo>
                  <a:lnTo>
                    <a:pt x="15621" y="517715"/>
                  </a:lnTo>
                  <a:lnTo>
                    <a:pt x="4191" y="500761"/>
                  </a:lnTo>
                  <a:lnTo>
                    <a:pt x="0" y="479996"/>
                  </a:lnTo>
                  <a:lnTo>
                    <a:pt x="0" y="53340"/>
                  </a:lnTo>
                  <a:close/>
                </a:path>
              </a:pathLst>
            </a:custGeom>
            <a:ln w="25400">
              <a:solidFill>
                <a:srgbClr val="C04F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5" name="object 65"/>
          <p:cNvSpPr txBox="1"/>
          <p:nvPr/>
        </p:nvSpPr>
        <p:spPr>
          <a:xfrm>
            <a:off x="6550659" y="5611495"/>
            <a:ext cx="1346835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Calibri"/>
                <a:cs typeface="Calibri"/>
              </a:rPr>
              <a:t>Approve</a:t>
            </a:r>
            <a:r>
              <a:rPr sz="1500" spc="-8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projects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8239125" y="2124075"/>
            <a:ext cx="1847850" cy="4152900"/>
          </a:xfrm>
          <a:custGeom>
            <a:avLst/>
            <a:gdLst/>
            <a:ahLst/>
            <a:cxnLst/>
            <a:rect l="l" t="t" r="r" b="b"/>
            <a:pathLst>
              <a:path w="1847850" h="4152900">
                <a:moveTo>
                  <a:pt x="1663065" y="0"/>
                </a:moveTo>
                <a:lnTo>
                  <a:pt x="184784" y="0"/>
                </a:lnTo>
                <a:lnTo>
                  <a:pt x="135643" y="6596"/>
                </a:lnTo>
                <a:lnTo>
                  <a:pt x="91496" y="25216"/>
                </a:lnTo>
                <a:lnTo>
                  <a:pt x="54101" y="54101"/>
                </a:lnTo>
                <a:lnTo>
                  <a:pt x="25216" y="91496"/>
                </a:lnTo>
                <a:lnTo>
                  <a:pt x="6596" y="135643"/>
                </a:lnTo>
                <a:lnTo>
                  <a:pt x="0" y="184785"/>
                </a:lnTo>
                <a:lnTo>
                  <a:pt x="0" y="3968115"/>
                </a:lnTo>
                <a:lnTo>
                  <a:pt x="6596" y="4017239"/>
                </a:lnTo>
                <a:lnTo>
                  <a:pt x="25216" y="4061380"/>
                </a:lnTo>
                <a:lnTo>
                  <a:pt x="54101" y="4098778"/>
                </a:lnTo>
                <a:lnTo>
                  <a:pt x="91496" y="4127672"/>
                </a:lnTo>
                <a:lnTo>
                  <a:pt x="135643" y="4146299"/>
                </a:lnTo>
                <a:lnTo>
                  <a:pt x="184784" y="4152900"/>
                </a:lnTo>
                <a:lnTo>
                  <a:pt x="1663065" y="4152900"/>
                </a:lnTo>
                <a:lnTo>
                  <a:pt x="1712206" y="4146299"/>
                </a:lnTo>
                <a:lnTo>
                  <a:pt x="1756353" y="4127672"/>
                </a:lnTo>
                <a:lnTo>
                  <a:pt x="1793748" y="4098778"/>
                </a:lnTo>
                <a:lnTo>
                  <a:pt x="1822633" y="4061380"/>
                </a:lnTo>
                <a:lnTo>
                  <a:pt x="1841253" y="4017239"/>
                </a:lnTo>
                <a:lnTo>
                  <a:pt x="1847850" y="3968115"/>
                </a:lnTo>
                <a:lnTo>
                  <a:pt x="1847850" y="184785"/>
                </a:lnTo>
                <a:lnTo>
                  <a:pt x="1841253" y="135643"/>
                </a:lnTo>
                <a:lnTo>
                  <a:pt x="1822633" y="91496"/>
                </a:lnTo>
                <a:lnTo>
                  <a:pt x="1793748" y="54101"/>
                </a:lnTo>
                <a:lnTo>
                  <a:pt x="1756353" y="25216"/>
                </a:lnTo>
                <a:lnTo>
                  <a:pt x="1712206" y="6596"/>
                </a:lnTo>
                <a:lnTo>
                  <a:pt x="1663065" y="0"/>
                </a:lnTo>
                <a:close/>
              </a:path>
            </a:pathLst>
          </a:custGeom>
          <a:solidFill>
            <a:srgbClr val="D1D1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8488933" y="2450528"/>
            <a:ext cx="1361440" cy="54800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 indent="128270">
              <a:lnSpc>
                <a:spcPts val="1950"/>
              </a:lnSpc>
              <a:spcBef>
                <a:spcPts val="340"/>
              </a:spcBef>
            </a:pPr>
            <a:r>
              <a:rPr sz="1800" b="1" spc="-70" dirty="0">
                <a:latin typeface="Arial"/>
                <a:cs typeface="Arial"/>
              </a:rPr>
              <a:t>FINANCING </a:t>
            </a:r>
            <a:r>
              <a:rPr sz="1800" b="1" spc="-175" dirty="0">
                <a:latin typeface="Arial"/>
                <a:cs typeface="Arial"/>
              </a:rPr>
              <a:t>INSTITUTIONS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68" name="object 68"/>
          <p:cNvGrpSpPr/>
          <p:nvPr/>
        </p:nvGrpSpPr>
        <p:grpSpPr>
          <a:xfrm>
            <a:off x="8355076" y="3325876"/>
            <a:ext cx="1635125" cy="844550"/>
            <a:chOff x="8355076" y="3325876"/>
            <a:chExt cx="1635125" cy="844550"/>
          </a:xfrm>
        </p:grpSpPr>
        <p:sp>
          <p:nvSpPr>
            <p:cNvPr id="69" name="object 69"/>
            <p:cNvSpPr/>
            <p:nvPr/>
          </p:nvSpPr>
          <p:spPr>
            <a:xfrm>
              <a:off x="8367776" y="3338576"/>
              <a:ext cx="1609725" cy="819150"/>
            </a:xfrm>
            <a:custGeom>
              <a:avLst/>
              <a:gdLst/>
              <a:ahLst/>
              <a:cxnLst/>
              <a:rect l="l" t="t" r="r" b="b"/>
              <a:pathLst>
                <a:path w="1609725" h="819150">
                  <a:moveTo>
                    <a:pt x="1527809" y="0"/>
                  </a:moveTo>
                  <a:lnTo>
                    <a:pt x="81915" y="0"/>
                  </a:lnTo>
                  <a:lnTo>
                    <a:pt x="49988" y="6423"/>
                  </a:lnTo>
                  <a:lnTo>
                    <a:pt x="23955" y="23955"/>
                  </a:lnTo>
                  <a:lnTo>
                    <a:pt x="6423" y="49988"/>
                  </a:lnTo>
                  <a:lnTo>
                    <a:pt x="0" y="81914"/>
                  </a:lnTo>
                  <a:lnTo>
                    <a:pt x="0" y="737107"/>
                  </a:lnTo>
                  <a:lnTo>
                    <a:pt x="6423" y="769054"/>
                  </a:lnTo>
                  <a:lnTo>
                    <a:pt x="23955" y="795131"/>
                  </a:lnTo>
                  <a:lnTo>
                    <a:pt x="49988" y="812706"/>
                  </a:lnTo>
                  <a:lnTo>
                    <a:pt x="81915" y="819150"/>
                  </a:lnTo>
                  <a:lnTo>
                    <a:pt x="1527682" y="819150"/>
                  </a:lnTo>
                  <a:lnTo>
                    <a:pt x="1559629" y="812708"/>
                  </a:lnTo>
                  <a:lnTo>
                    <a:pt x="1585706" y="795147"/>
                  </a:lnTo>
                  <a:lnTo>
                    <a:pt x="1603281" y="769108"/>
                  </a:lnTo>
                  <a:lnTo>
                    <a:pt x="1609725" y="737235"/>
                  </a:lnTo>
                  <a:lnTo>
                    <a:pt x="1609725" y="81914"/>
                  </a:lnTo>
                  <a:lnTo>
                    <a:pt x="1603283" y="49988"/>
                  </a:lnTo>
                  <a:lnTo>
                    <a:pt x="1585722" y="23955"/>
                  </a:lnTo>
                  <a:lnTo>
                    <a:pt x="1559683" y="6423"/>
                  </a:lnTo>
                  <a:lnTo>
                    <a:pt x="15278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8367776" y="3338576"/>
              <a:ext cx="1609725" cy="819150"/>
            </a:xfrm>
            <a:custGeom>
              <a:avLst/>
              <a:gdLst/>
              <a:ahLst/>
              <a:cxnLst/>
              <a:rect l="l" t="t" r="r" b="b"/>
              <a:pathLst>
                <a:path w="1609725" h="819150">
                  <a:moveTo>
                    <a:pt x="0" y="81914"/>
                  </a:moveTo>
                  <a:lnTo>
                    <a:pt x="6423" y="49988"/>
                  </a:lnTo>
                  <a:lnTo>
                    <a:pt x="23955" y="23955"/>
                  </a:lnTo>
                  <a:lnTo>
                    <a:pt x="49988" y="6423"/>
                  </a:lnTo>
                  <a:lnTo>
                    <a:pt x="81915" y="0"/>
                  </a:lnTo>
                  <a:lnTo>
                    <a:pt x="1527809" y="0"/>
                  </a:lnTo>
                  <a:lnTo>
                    <a:pt x="1559683" y="6423"/>
                  </a:lnTo>
                  <a:lnTo>
                    <a:pt x="1585722" y="23955"/>
                  </a:lnTo>
                  <a:lnTo>
                    <a:pt x="1603283" y="49988"/>
                  </a:lnTo>
                  <a:lnTo>
                    <a:pt x="1609725" y="81914"/>
                  </a:lnTo>
                  <a:lnTo>
                    <a:pt x="1609725" y="737235"/>
                  </a:lnTo>
                  <a:lnTo>
                    <a:pt x="1603281" y="769108"/>
                  </a:lnTo>
                  <a:lnTo>
                    <a:pt x="1585706" y="795147"/>
                  </a:lnTo>
                  <a:lnTo>
                    <a:pt x="1559629" y="812708"/>
                  </a:lnTo>
                  <a:lnTo>
                    <a:pt x="1527682" y="819150"/>
                  </a:lnTo>
                  <a:lnTo>
                    <a:pt x="81915" y="819150"/>
                  </a:lnTo>
                  <a:lnTo>
                    <a:pt x="49988" y="812706"/>
                  </a:lnTo>
                  <a:lnTo>
                    <a:pt x="23955" y="795131"/>
                  </a:lnTo>
                  <a:lnTo>
                    <a:pt x="6423" y="769054"/>
                  </a:lnTo>
                  <a:lnTo>
                    <a:pt x="0" y="737107"/>
                  </a:lnTo>
                  <a:lnTo>
                    <a:pt x="0" y="81914"/>
                  </a:lnTo>
                  <a:close/>
                </a:path>
              </a:pathLst>
            </a:custGeom>
            <a:ln w="25400">
              <a:solidFill>
                <a:srgbClr val="C04F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1" name="object 71"/>
          <p:cNvSpPr txBox="1"/>
          <p:nvPr/>
        </p:nvSpPr>
        <p:spPr>
          <a:xfrm>
            <a:off x="8445881" y="3497897"/>
            <a:ext cx="1450975" cy="46482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 indent="296545">
              <a:lnSpc>
                <a:spcPts val="1650"/>
              </a:lnSpc>
              <a:spcBef>
                <a:spcPts val="280"/>
              </a:spcBef>
            </a:pPr>
            <a:r>
              <a:rPr sz="1500" dirty="0">
                <a:latin typeface="Calibri"/>
                <a:cs typeface="Calibri"/>
              </a:rPr>
              <a:t>Assess</a:t>
            </a:r>
            <a:r>
              <a:rPr sz="1500" spc="-70" dirty="0">
                <a:latin typeface="Calibri"/>
                <a:cs typeface="Calibri"/>
              </a:rPr>
              <a:t> </a:t>
            </a:r>
            <a:r>
              <a:rPr sz="1500" spc="-25" dirty="0">
                <a:latin typeface="Calibri"/>
                <a:cs typeface="Calibri"/>
              </a:rPr>
              <a:t>and </a:t>
            </a:r>
            <a:r>
              <a:rPr sz="1500" spc="-10" dirty="0">
                <a:latin typeface="Calibri"/>
                <a:cs typeface="Calibri"/>
              </a:rPr>
              <a:t>contract proposals</a:t>
            </a:r>
            <a:endParaRPr sz="1500">
              <a:latin typeface="Calibri"/>
              <a:cs typeface="Calibri"/>
            </a:endParaRPr>
          </a:p>
        </p:txBody>
      </p:sp>
      <p:grpSp>
        <p:nvGrpSpPr>
          <p:cNvPr id="72" name="object 72"/>
          <p:cNvGrpSpPr/>
          <p:nvPr/>
        </p:nvGrpSpPr>
        <p:grpSpPr>
          <a:xfrm>
            <a:off x="8355076" y="4268851"/>
            <a:ext cx="1635125" cy="844550"/>
            <a:chOff x="8355076" y="4268851"/>
            <a:chExt cx="1635125" cy="844550"/>
          </a:xfrm>
        </p:grpSpPr>
        <p:sp>
          <p:nvSpPr>
            <p:cNvPr id="73" name="object 73"/>
            <p:cNvSpPr/>
            <p:nvPr/>
          </p:nvSpPr>
          <p:spPr>
            <a:xfrm>
              <a:off x="8367776" y="4281551"/>
              <a:ext cx="1609725" cy="819150"/>
            </a:xfrm>
            <a:custGeom>
              <a:avLst/>
              <a:gdLst/>
              <a:ahLst/>
              <a:cxnLst/>
              <a:rect l="l" t="t" r="r" b="b"/>
              <a:pathLst>
                <a:path w="1609725" h="819150">
                  <a:moveTo>
                    <a:pt x="1527809" y="0"/>
                  </a:moveTo>
                  <a:lnTo>
                    <a:pt x="81915" y="0"/>
                  </a:lnTo>
                  <a:lnTo>
                    <a:pt x="49988" y="6423"/>
                  </a:lnTo>
                  <a:lnTo>
                    <a:pt x="23955" y="23955"/>
                  </a:lnTo>
                  <a:lnTo>
                    <a:pt x="6423" y="49988"/>
                  </a:lnTo>
                  <a:lnTo>
                    <a:pt x="0" y="81915"/>
                  </a:lnTo>
                  <a:lnTo>
                    <a:pt x="0" y="737107"/>
                  </a:lnTo>
                  <a:lnTo>
                    <a:pt x="6423" y="769054"/>
                  </a:lnTo>
                  <a:lnTo>
                    <a:pt x="23955" y="795131"/>
                  </a:lnTo>
                  <a:lnTo>
                    <a:pt x="49988" y="812706"/>
                  </a:lnTo>
                  <a:lnTo>
                    <a:pt x="81915" y="819150"/>
                  </a:lnTo>
                  <a:lnTo>
                    <a:pt x="1527682" y="819150"/>
                  </a:lnTo>
                  <a:lnTo>
                    <a:pt x="1559629" y="812708"/>
                  </a:lnTo>
                  <a:lnTo>
                    <a:pt x="1585706" y="795147"/>
                  </a:lnTo>
                  <a:lnTo>
                    <a:pt x="1603281" y="769108"/>
                  </a:lnTo>
                  <a:lnTo>
                    <a:pt x="1609725" y="737235"/>
                  </a:lnTo>
                  <a:lnTo>
                    <a:pt x="1609725" y="81915"/>
                  </a:lnTo>
                  <a:lnTo>
                    <a:pt x="1603283" y="49988"/>
                  </a:lnTo>
                  <a:lnTo>
                    <a:pt x="1585722" y="23955"/>
                  </a:lnTo>
                  <a:lnTo>
                    <a:pt x="1559683" y="6423"/>
                  </a:lnTo>
                  <a:lnTo>
                    <a:pt x="15278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8367776" y="4281551"/>
              <a:ext cx="1609725" cy="819150"/>
            </a:xfrm>
            <a:custGeom>
              <a:avLst/>
              <a:gdLst/>
              <a:ahLst/>
              <a:cxnLst/>
              <a:rect l="l" t="t" r="r" b="b"/>
              <a:pathLst>
                <a:path w="1609725" h="819150">
                  <a:moveTo>
                    <a:pt x="0" y="81915"/>
                  </a:moveTo>
                  <a:lnTo>
                    <a:pt x="6423" y="49988"/>
                  </a:lnTo>
                  <a:lnTo>
                    <a:pt x="23955" y="23955"/>
                  </a:lnTo>
                  <a:lnTo>
                    <a:pt x="49988" y="6423"/>
                  </a:lnTo>
                  <a:lnTo>
                    <a:pt x="81915" y="0"/>
                  </a:lnTo>
                  <a:lnTo>
                    <a:pt x="1527809" y="0"/>
                  </a:lnTo>
                  <a:lnTo>
                    <a:pt x="1559683" y="6423"/>
                  </a:lnTo>
                  <a:lnTo>
                    <a:pt x="1585722" y="23955"/>
                  </a:lnTo>
                  <a:lnTo>
                    <a:pt x="1603283" y="49988"/>
                  </a:lnTo>
                  <a:lnTo>
                    <a:pt x="1609725" y="81915"/>
                  </a:lnTo>
                  <a:lnTo>
                    <a:pt x="1609725" y="737235"/>
                  </a:lnTo>
                  <a:lnTo>
                    <a:pt x="1603281" y="769108"/>
                  </a:lnTo>
                  <a:lnTo>
                    <a:pt x="1585706" y="795147"/>
                  </a:lnTo>
                  <a:lnTo>
                    <a:pt x="1559629" y="812708"/>
                  </a:lnTo>
                  <a:lnTo>
                    <a:pt x="1527682" y="819150"/>
                  </a:lnTo>
                  <a:lnTo>
                    <a:pt x="81915" y="819150"/>
                  </a:lnTo>
                  <a:lnTo>
                    <a:pt x="49988" y="812706"/>
                  </a:lnTo>
                  <a:lnTo>
                    <a:pt x="23955" y="795131"/>
                  </a:lnTo>
                  <a:lnTo>
                    <a:pt x="6423" y="769054"/>
                  </a:lnTo>
                  <a:lnTo>
                    <a:pt x="0" y="737107"/>
                  </a:lnTo>
                  <a:lnTo>
                    <a:pt x="0" y="81915"/>
                  </a:lnTo>
                  <a:close/>
                </a:path>
              </a:pathLst>
            </a:custGeom>
            <a:ln w="25400">
              <a:solidFill>
                <a:srgbClr val="C04F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5" name="object 75"/>
          <p:cNvSpPr txBox="1"/>
          <p:nvPr/>
        </p:nvSpPr>
        <p:spPr>
          <a:xfrm>
            <a:off x="8460358" y="4335145"/>
            <a:ext cx="1424940" cy="67373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 indent="4445" algn="ctr">
              <a:lnSpc>
                <a:spcPts val="1650"/>
              </a:lnSpc>
              <a:spcBef>
                <a:spcPts val="280"/>
              </a:spcBef>
            </a:pPr>
            <a:r>
              <a:rPr sz="1500" spc="-10" dirty="0">
                <a:latin typeface="Calibri"/>
                <a:cs typeface="Calibri"/>
              </a:rPr>
              <a:t>Monitor construction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spc="-20" dirty="0">
                <a:latin typeface="Calibri"/>
                <a:cs typeface="Calibri"/>
              </a:rPr>
              <a:t>work </a:t>
            </a:r>
            <a:r>
              <a:rPr sz="1500" dirty="0">
                <a:latin typeface="Calibri"/>
                <a:cs typeface="Calibri"/>
              </a:rPr>
              <a:t>and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services</a:t>
            </a:r>
            <a:endParaRPr sz="1500">
              <a:latin typeface="Calibri"/>
              <a:cs typeface="Calibri"/>
            </a:endParaRPr>
          </a:p>
        </p:txBody>
      </p:sp>
      <p:grpSp>
        <p:nvGrpSpPr>
          <p:cNvPr id="76" name="object 76"/>
          <p:cNvGrpSpPr/>
          <p:nvPr/>
        </p:nvGrpSpPr>
        <p:grpSpPr>
          <a:xfrm>
            <a:off x="8355076" y="5211826"/>
            <a:ext cx="1635125" cy="835025"/>
            <a:chOff x="8355076" y="5211826"/>
            <a:chExt cx="1635125" cy="835025"/>
          </a:xfrm>
        </p:grpSpPr>
        <p:sp>
          <p:nvSpPr>
            <p:cNvPr id="77" name="object 77"/>
            <p:cNvSpPr/>
            <p:nvPr/>
          </p:nvSpPr>
          <p:spPr>
            <a:xfrm>
              <a:off x="8367776" y="5224526"/>
              <a:ext cx="1609725" cy="809625"/>
            </a:xfrm>
            <a:custGeom>
              <a:avLst/>
              <a:gdLst/>
              <a:ahLst/>
              <a:cxnLst/>
              <a:rect l="l" t="t" r="r" b="b"/>
              <a:pathLst>
                <a:path w="1609725" h="809625">
                  <a:moveTo>
                    <a:pt x="1528699" y="0"/>
                  </a:moveTo>
                  <a:lnTo>
                    <a:pt x="80899" y="0"/>
                  </a:lnTo>
                  <a:lnTo>
                    <a:pt x="49399" y="6353"/>
                  </a:lnTo>
                  <a:lnTo>
                    <a:pt x="23685" y="23685"/>
                  </a:lnTo>
                  <a:lnTo>
                    <a:pt x="6353" y="49399"/>
                  </a:lnTo>
                  <a:lnTo>
                    <a:pt x="0" y="80899"/>
                  </a:lnTo>
                  <a:lnTo>
                    <a:pt x="0" y="728599"/>
                  </a:lnTo>
                  <a:lnTo>
                    <a:pt x="6353" y="760114"/>
                  </a:lnTo>
                  <a:lnTo>
                    <a:pt x="23685" y="785849"/>
                  </a:lnTo>
                  <a:lnTo>
                    <a:pt x="49399" y="803199"/>
                  </a:lnTo>
                  <a:lnTo>
                    <a:pt x="80899" y="809561"/>
                  </a:lnTo>
                  <a:lnTo>
                    <a:pt x="1528699" y="809561"/>
                  </a:lnTo>
                  <a:lnTo>
                    <a:pt x="1560218" y="803199"/>
                  </a:lnTo>
                  <a:lnTo>
                    <a:pt x="1585976" y="785849"/>
                  </a:lnTo>
                  <a:lnTo>
                    <a:pt x="1603351" y="760114"/>
                  </a:lnTo>
                  <a:lnTo>
                    <a:pt x="1609725" y="728599"/>
                  </a:lnTo>
                  <a:lnTo>
                    <a:pt x="1609725" y="80899"/>
                  </a:lnTo>
                  <a:lnTo>
                    <a:pt x="1603351" y="49399"/>
                  </a:lnTo>
                  <a:lnTo>
                    <a:pt x="1585976" y="23685"/>
                  </a:lnTo>
                  <a:lnTo>
                    <a:pt x="1560218" y="6353"/>
                  </a:lnTo>
                  <a:lnTo>
                    <a:pt x="152869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8367776" y="5224526"/>
              <a:ext cx="1609725" cy="809625"/>
            </a:xfrm>
            <a:custGeom>
              <a:avLst/>
              <a:gdLst/>
              <a:ahLst/>
              <a:cxnLst/>
              <a:rect l="l" t="t" r="r" b="b"/>
              <a:pathLst>
                <a:path w="1609725" h="809625">
                  <a:moveTo>
                    <a:pt x="0" y="80899"/>
                  </a:moveTo>
                  <a:lnTo>
                    <a:pt x="6353" y="49399"/>
                  </a:lnTo>
                  <a:lnTo>
                    <a:pt x="23685" y="23685"/>
                  </a:lnTo>
                  <a:lnTo>
                    <a:pt x="49399" y="6353"/>
                  </a:lnTo>
                  <a:lnTo>
                    <a:pt x="80899" y="0"/>
                  </a:lnTo>
                  <a:lnTo>
                    <a:pt x="1528699" y="0"/>
                  </a:lnTo>
                  <a:lnTo>
                    <a:pt x="1560218" y="6353"/>
                  </a:lnTo>
                  <a:lnTo>
                    <a:pt x="1585976" y="23685"/>
                  </a:lnTo>
                  <a:lnTo>
                    <a:pt x="1603351" y="49399"/>
                  </a:lnTo>
                  <a:lnTo>
                    <a:pt x="1609725" y="80899"/>
                  </a:lnTo>
                  <a:lnTo>
                    <a:pt x="1609725" y="728599"/>
                  </a:lnTo>
                  <a:lnTo>
                    <a:pt x="1603351" y="760114"/>
                  </a:lnTo>
                  <a:lnTo>
                    <a:pt x="1585976" y="785849"/>
                  </a:lnTo>
                  <a:lnTo>
                    <a:pt x="1560218" y="803199"/>
                  </a:lnTo>
                  <a:lnTo>
                    <a:pt x="1528699" y="809561"/>
                  </a:lnTo>
                  <a:lnTo>
                    <a:pt x="80899" y="809561"/>
                  </a:lnTo>
                  <a:lnTo>
                    <a:pt x="49399" y="803199"/>
                  </a:lnTo>
                  <a:lnTo>
                    <a:pt x="23685" y="785849"/>
                  </a:lnTo>
                  <a:lnTo>
                    <a:pt x="6353" y="760114"/>
                  </a:lnTo>
                  <a:lnTo>
                    <a:pt x="0" y="728599"/>
                  </a:lnTo>
                  <a:lnTo>
                    <a:pt x="0" y="80899"/>
                  </a:lnTo>
                  <a:close/>
                </a:path>
              </a:pathLst>
            </a:custGeom>
            <a:ln w="25400">
              <a:solidFill>
                <a:srgbClr val="C04F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9" name="object 79"/>
          <p:cNvSpPr txBox="1"/>
          <p:nvPr/>
        </p:nvSpPr>
        <p:spPr>
          <a:xfrm>
            <a:off x="8529701" y="5485765"/>
            <a:ext cx="1290320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Calibri"/>
                <a:cs typeface="Calibri"/>
              </a:rPr>
              <a:t>Manage</a:t>
            </a:r>
            <a:r>
              <a:rPr sz="1500" spc="-5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funding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10229850" y="2124075"/>
            <a:ext cx="1685925" cy="4152900"/>
          </a:xfrm>
          <a:custGeom>
            <a:avLst/>
            <a:gdLst/>
            <a:ahLst/>
            <a:cxnLst/>
            <a:rect l="l" t="t" r="r" b="b"/>
            <a:pathLst>
              <a:path w="1685925" h="4152900">
                <a:moveTo>
                  <a:pt x="1517396" y="0"/>
                </a:moveTo>
                <a:lnTo>
                  <a:pt x="168528" y="0"/>
                </a:lnTo>
                <a:lnTo>
                  <a:pt x="123722" y="6018"/>
                </a:lnTo>
                <a:lnTo>
                  <a:pt x="83462" y="23005"/>
                </a:lnTo>
                <a:lnTo>
                  <a:pt x="49355" y="49355"/>
                </a:lnTo>
                <a:lnTo>
                  <a:pt x="23005" y="83462"/>
                </a:lnTo>
                <a:lnTo>
                  <a:pt x="6018" y="123722"/>
                </a:lnTo>
                <a:lnTo>
                  <a:pt x="0" y="168528"/>
                </a:lnTo>
                <a:lnTo>
                  <a:pt x="0" y="3984307"/>
                </a:lnTo>
                <a:lnTo>
                  <a:pt x="6018" y="4029127"/>
                </a:lnTo>
                <a:lnTo>
                  <a:pt x="23005" y="4069401"/>
                </a:lnTo>
                <a:lnTo>
                  <a:pt x="49355" y="4103522"/>
                </a:lnTo>
                <a:lnTo>
                  <a:pt x="83462" y="4129883"/>
                </a:lnTo>
                <a:lnTo>
                  <a:pt x="123722" y="4146878"/>
                </a:lnTo>
                <a:lnTo>
                  <a:pt x="168528" y="4152900"/>
                </a:lnTo>
                <a:lnTo>
                  <a:pt x="1517396" y="4152900"/>
                </a:lnTo>
                <a:lnTo>
                  <a:pt x="1562202" y="4146878"/>
                </a:lnTo>
                <a:lnTo>
                  <a:pt x="1602462" y="4129883"/>
                </a:lnTo>
                <a:lnTo>
                  <a:pt x="1636569" y="4103522"/>
                </a:lnTo>
                <a:lnTo>
                  <a:pt x="1662919" y="4069401"/>
                </a:lnTo>
                <a:lnTo>
                  <a:pt x="1679906" y="4029127"/>
                </a:lnTo>
                <a:lnTo>
                  <a:pt x="1685925" y="3984307"/>
                </a:lnTo>
                <a:lnTo>
                  <a:pt x="1685925" y="168528"/>
                </a:lnTo>
                <a:lnTo>
                  <a:pt x="1679906" y="123722"/>
                </a:lnTo>
                <a:lnTo>
                  <a:pt x="1662919" y="83462"/>
                </a:lnTo>
                <a:lnTo>
                  <a:pt x="1636569" y="49355"/>
                </a:lnTo>
                <a:lnTo>
                  <a:pt x="1602462" y="23005"/>
                </a:lnTo>
                <a:lnTo>
                  <a:pt x="1562202" y="6018"/>
                </a:lnTo>
                <a:lnTo>
                  <a:pt x="1517396" y="0"/>
                </a:lnTo>
                <a:close/>
              </a:path>
            </a:pathLst>
          </a:custGeom>
          <a:solidFill>
            <a:srgbClr val="D1D1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 txBox="1"/>
          <p:nvPr/>
        </p:nvSpPr>
        <p:spPr>
          <a:xfrm>
            <a:off x="10634726" y="2576131"/>
            <a:ext cx="89535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95" dirty="0">
                <a:latin typeface="Arial"/>
                <a:cs typeface="Arial"/>
              </a:rPr>
              <a:t>FAMILIES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82" name="object 82"/>
          <p:cNvGrpSpPr/>
          <p:nvPr/>
        </p:nvGrpSpPr>
        <p:grpSpPr>
          <a:xfrm>
            <a:off x="10307701" y="3354451"/>
            <a:ext cx="1501775" cy="958850"/>
            <a:chOff x="10307701" y="3354451"/>
            <a:chExt cx="1501775" cy="958850"/>
          </a:xfrm>
        </p:grpSpPr>
        <p:sp>
          <p:nvSpPr>
            <p:cNvPr id="83" name="object 83"/>
            <p:cNvSpPr/>
            <p:nvPr/>
          </p:nvSpPr>
          <p:spPr>
            <a:xfrm>
              <a:off x="10320401" y="3367151"/>
              <a:ext cx="1476375" cy="933450"/>
            </a:xfrm>
            <a:custGeom>
              <a:avLst/>
              <a:gdLst/>
              <a:ahLst/>
              <a:cxnLst/>
              <a:rect l="l" t="t" r="r" b="b"/>
              <a:pathLst>
                <a:path w="1476375" h="933450">
                  <a:moveTo>
                    <a:pt x="1382902" y="0"/>
                  </a:moveTo>
                  <a:lnTo>
                    <a:pt x="93345" y="0"/>
                  </a:lnTo>
                  <a:lnTo>
                    <a:pt x="57007" y="7334"/>
                  </a:lnTo>
                  <a:lnTo>
                    <a:pt x="27336" y="27336"/>
                  </a:lnTo>
                  <a:lnTo>
                    <a:pt x="7334" y="57007"/>
                  </a:lnTo>
                  <a:lnTo>
                    <a:pt x="0" y="93345"/>
                  </a:lnTo>
                  <a:lnTo>
                    <a:pt x="0" y="839978"/>
                  </a:lnTo>
                  <a:lnTo>
                    <a:pt x="7334" y="876335"/>
                  </a:lnTo>
                  <a:lnTo>
                    <a:pt x="27336" y="906049"/>
                  </a:lnTo>
                  <a:lnTo>
                    <a:pt x="57007" y="926095"/>
                  </a:lnTo>
                  <a:lnTo>
                    <a:pt x="93345" y="933450"/>
                  </a:lnTo>
                  <a:lnTo>
                    <a:pt x="1382902" y="933450"/>
                  </a:lnTo>
                  <a:lnTo>
                    <a:pt x="1419260" y="926095"/>
                  </a:lnTo>
                  <a:lnTo>
                    <a:pt x="1448974" y="906049"/>
                  </a:lnTo>
                  <a:lnTo>
                    <a:pt x="1469020" y="876335"/>
                  </a:lnTo>
                  <a:lnTo>
                    <a:pt x="1476375" y="839978"/>
                  </a:lnTo>
                  <a:lnTo>
                    <a:pt x="1476375" y="93345"/>
                  </a:lnTo>
                  <a:lnTo>
                    <a:pt x="1469020" y="57007"/>
                  </a:lnTo>
                  <a:lnTo>
                    <a:pt x="1448974" y="27336"/>
                  </a:lnTo>
                  <a:lnTo>
                    <a:pt x="1419260" y="7334"/>
                  </a:lnTo>
                  <a:lnTo>
                    <a:pt x="13829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10320401" y="3367151"/>
              <a:ext cx="1476375" cy="933450"/>
            </a:xfrm>
            <a:custGeom>
              <a:avLst/>
              <a:gdLst/>
              <a:ahLst/>
              <a:cxnLst/>
              <a:rect l="l" t="t" r="r" b="b"/>
              <a:pathLst>
                <a:path w="1476375" h="933450">
                  <a:moveTo>
                    <a:pt x="0" y="93345"/>
                  </a:moveTo>
                  <a:lnTo>
                    <a:pt x="7334" y="57007"/>
                  </a:lnTo>
                  <a:lnTo>
                    <a:pt x="27336" y="27336"/>
                  </a:lnTo>
                  <a:lnTo>
                    <a:pt x="57007" y="7334"/>
                  </a:lnTo>
                  <a:lnTo>
                    <a:pt x="93345" y="0"/>
                  </a:lnTo>
                  <a:lnTo>
                    <a:pt x="1382902" y="0"/>
                  </a:lnTo>
                  <a:lnTo>
                    <a:pt x="1419260" y="7334"/>
                  </a:lnTo>
                  <a:lnTo>
                    <a:pt x="1448974" y="27336"/>
                  </a:lnTo>
                  <a:lnTo>
                    <a:pt x="1469020" y="57007"/>
                  </a:lnTo>
                  <a:lnTo>
                    <a:pt x="1476375" y="93345"/>
                  </a:lnTo>
                  <a:lnTo>
                    <a:pt x="1476375" y="839978"/>
                  </a:lnTo>
                  <a:lnTo>
                    <a:pt x="1469020" y="876335"/>
                  </a:lnTo>
                  <a:lnTo>
                    <a:pt x="1448974" y="906049"/>
                  </a:lnTo>
                  <a:lnTo>
                    <a:pt x="1419260" y="926095"/>
                  </a:lnTo>
                  <a:lnTo>
                    <a:pt x="1382902" y="933450"/>
                  </a:lnTo>
                  <a:lnTo>
                    <a:pt x="93345" y="933450"/>
                  </a:lnTo>
                  <a:lnTo>
                    <a:pt x="57007" y="926095"/>
                  </a:lnTo>
                  <a:lnTo>
                    <a:pt x="27336" y="906049"/>
                  </a:lnTo>
                  <a:lnTo>
                    <a:pt x="7334" y="876335"/>
                  </a:lnTo>
                  <a:lnTo>
                    <a:pt x="0" y="839978"/>
                  </a:lnTo>
                  <a:lnTo>
                    <a:pt x="0" y="93345"/>
                  </a:lnTo>
                  <a:close/>
                </a:path>
              </a:pathLst>
            </a:custGeom>
            <a:ln w="25400">
              <a:solidFill>
                <a:srgbClr val="C04F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5" name="object 85"/>
          <p:cNvSpPr txBox="1"/>
          <p:nvPr/>
        </p:nvSpPr>
        <p:spPr>
          <a:xfrm>
            <a:off x="10569320" y="3370262"/>
            <a:ext cx="988060" cy="88455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 algn="ctr">
              <a:lnSpc>
                <a:spcPts val="1650"/>
              </a:lnSpc>
              <a:spcBef>
                <a:spcPts val="280"/>
              </a:spcBef>
            </a:pPr>
            <a:r>
              <a:rPr sz="1500" dirty="0">
                <a:latin typeface="Calibri"/>
                <a:cs typeface="Calibri"/>
              </a:rPr>
              <a:t>Agree</a:t>
            </a:r>
            <a:r>
              <a:rPr sz="1500" spc="-4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to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spc="-25" dirty="0">
                <a:latin typeface="Calibri"/>
                <a:cs typeface="Calibri"/>
              </a:rPr>
              <a:t>the </a:t>
            </a:r>
            <a:r>
              <a:rPr sz="1500" spc="-10" dirty="0">
                <a:latin typeface="Calibri"/>
                <a:cs typeface="Calibri"/>
              </a:rPr>
              <a:t>subsidized financing contract</a:t>
            </a:r>
            <a:endParaRPr sz="1500">
              <a:latin typeface="Calibri"/>
              <a:cs typeface="Calibri"/>
            </a:endParaRPr>
          </a:p>
        </p:txBody>
      </p:sp>
      <p:grpSp>
        <p:nvGrpSpPr>
          <p:cNvPr id="86" name="object 86"/>
          <p:cNvGrpSpPr/>
          <p:nvPr/>
        </p:nvGrpSpPr>
        <p:grpSpPr>
          <a:xfrm>
            <a:off x="10336276" y="4373626"/>
            <a:ext cx="1463675" cy="882650"/>
            <a:chOff x="10336276" y="4373626"/>
            <a:chExt cx="1463675" cy="882650"/>
          </a:xfrm>
        </p:grpSpPr>
        <p:sp>
          <p:nvSpPr>
            <p:cNvPr id="87" name="object 87"/>
            <p:cNvSpPr/>
            <p:nvPr/>
          </p:nvSpPr>
          <p:spPr>
            <a:xfrm>
              <a:off x="10348976" y="4386326"/>
              <a:ext cx="1438275" cy="857250"/>
            </a:xfrm>
            <a:custGeom>
              <a:avLst/>
              <a:gdLst/>
              <a:ahLst/>
              <a:cxnLst/>
              <a:rect l="l" t="t" r="r" b="b"/>
              <a:pathLst>
                <a:path w="1438275" h="857250">
                  <a:moveTo>
                    <a:pt x="1352423" y="0"/>
                  </a:moveTo>
                  <a:lnTo>
                    <a:pt x="85725" y="0"/>
                  </a:lnTo>
                  <a:lnTo>
                    <a:pt x="52345" y="6732"/>
                  </a:lnTo>
                  <a:lnTo>
                    <a:pt x="25098" y="25098"/>
                  </a:lnTo>
                  <a:lnTo>
                    <a:pt x="6732" y="52345"/>
                  </a:lnTo>
                  <a:lnTo>
                    <a:pt x="0" y="85725"/>
                  </a:lnTo>
                  <a:lnTo>
                    <a:pt x="0" y="771398"/>
                  </a:lnTo>
                  <a:lnTo>
                    <a:pt x="6732" y="804797"/>
                  </a:lnTo>
                  <a:lnTo>
                    <a:pt x="25098" y="832088"/>
                  </a:lnTo>
                  <a:lnTo>
                    <a:pt x="52345" y="850497"/>
                  </a:lnTo>
                  <a:lnTo>
                    <a:pt x="85725" y="857250"/>
                  </a:lnTo>
                  <a:lnTo>
                    <a:pt x="1352423" y="857250"/>
                  </a:lnTo>
                  <a:lnTo>
                    <a:pt x="1385822" y="850497"/>
                  </a:lnTo>
                  <a:lnTo>
                    <a:pt x="1413113" y="832088"/>
                  </a:lnTo>
                  <a:lnTo>
                    <a:pt x="1431522" y="804797"/>
                  </a:lnTo>
                  <a:lnTo>
                    <a:pt x="1438275" y="771398"/>
                  </a:lnTo>
                  <a:lnTo>
                    <a:pt x="1438275" y="85725"/>
                  </a:lnTo>
                  <a:lnTo>
                    <a:pt x="1431522" y="52345"/>
                  </a:lnTo>
                  <a:lnTo>
                    <a:pt x="1413113" y="25098"/>
                  </a:lnTo>
                  <a:lnTo>
                    <a:pt x="1385822" y="6732"/>
                  </a:lnTo>
                  <a:lnTo>
                    <a:pt x="135242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0348976" y="4386326"/>
              <a:ext cx="1438275" cy="857250"/>
            </a:xfrm>
            <a:custGeom>
              <a:avLst/>
              <a:gdLst/>
              <a:ahLst/>
              <a:cxnLst/>
              <a:rect l="l" t="t" r="r" b="b"/>
              <a:pathLst>
                <a:path w="1438275" h="857250">
                  <a:moveTo>
                    <a:pt x="0" y="85725"/>
                  </a:moveTo>
                  <a:lnTo>
                    <a:pt x="6732" y="52345"/>
                  </a:lnTo>
                  <a:lnTo>
                    <a:pt x="25098" y="25098"/>
                  </a:lnTo>
                  <a:lnTo>
                    <a:pt x="52345" y="6732"/>
                  </a:lnTo>
                  <a:lnTo>
                    <a:pt x="85725" y="0"/>
                  </a:lnTo>
                  <a:lnTo>
                    <a:pt x="1352423" y="0"/>
                  </a:lnTo>
                  <a:lnTo>
                    <a:pt x="1385822" y="6732"/>
                  </a:lnTo>
                  <a:lnTo>
                    <a:pt x="1413113" y="25098"/>
                  </a:lnTo>
                  <a:lnTo>
                    <a:pt x="1431522" y="52345"/>
                  </a:lnTo>
                  <a:lnTo>
                    <a:pt x="1438275" y="85725"/>
                  </a:lnTo>
                  <a:lnTo>
                    <a:pt x="1438275" y="771398"/>
                  </a:lnTo>
                  <a:lnTo>
                    <a:pt x="1431522" y="804797"/>
                  </a:lnTo>
                  <a:lnTo>
                    <a:pt x="1413113" y="832088"/>
                  </a:lnTo>
                  <a:lnTo>
                    <a:pt x="1385822" y="850497"/>
                  </a:lnTo>
                  <a:lnTo>
                    <a:pt x="1352423" y="857250"/>
                  </a:lnTo>
                  <a:lnTo>
                    <a:pt x="85725" y="857250"/>
                  </a:lnTo>
                  <a:lnTo>
                    <a:pt x="52345" y="850497"/>
                  </a:lnTo>
                  <a:lnTo>
                    <a:pt x="25098" y="832088"/>
                  </a:lnTo>
                  <a:lnTo>
                    <a:pt x="6732" y="804797"/>
                  </a:lnTo>
                  <a:lnTo>
                    <a:pt x="0" y="771398"/>
                  </a:lnTo>
                  <a:lnTo>
                    <a:pt x="0" y="85725"/>
                  </a:lnTo>
                  <a:close/>
                </a:path>
              </a:pathLst>
            </a:custGeom>
            <a:ln w="25400">
              <a:solidFill>
                <a:srgbClr val="C04F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9" name="object 89"/>
          <p:cNvSpPr txBox="1"/>
          <p:nvPr/>
        </p:nvSpPr>
        <p:spPr>
          <a:xfrm>
            <a:off x="10448925" y="4460557"/>
            <a:ext cx="1243330" cy="67437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065" marR="5080" indent="-3810" algn="ctr">
              <a:lnSpc>
                <a:spcPts val="1650"/>
              </a:lnSpc>
              <a:spcBef>
                <a:spcPts val="280"/>
              </a:spcBef>
            </a:pPr>
            <a:r>
              <a:rPr sz="1500" dirty="0">
                <a:latin typeface="Calibri"/>
                <a:cs typeface="Calibri"/>
              </a:rPr>
              <a:t>Pay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back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1%</a:t>
            </a:r>
            <a:r>
              <a:rPr sz="1500" spc="-45" dirty="0">
                <a:latin typeface="Calibri"/>
                <a:cs typeface="Calibri"/>
              </a:rPr>
              <a:t> </a:t>
            </a:r>
            <a:r>
              <a:rPr sz="1500" spc="-25" dirty="0">
                <a:latin typeface="Calibri"/>
                <a:cs typeface="Calibri"/>
              </a:rPr>
              <a:t>of </a:t>
            </a:r>
            <a:r>
              <a:rPr sz="1500" dirty="0">
                <a:latin typeface="Calibri"/>
                <a:cs typeface="Calibri"/>
              </a:rPr>
              <a:t>the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value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of</a:t>
            </a:r>
            <a:r>
              <a:rPr sz="1500" spc="-25" dirty="0">
                <a:latin typeface="Calibri"/>
                <a:cs typeface="Calibri"/>
              </a:rPr>
              <a:t> the </a:t>
            </a:r>
            <a:r>
              <a:rPr sz="1500" spc="-10" dirty="0">
                <a:latin typeface="Calibri"/>
                <a:cs typeface="Calibri"/>
              </a:rPr>
              <a:t>investment</a:t>
            </a:r>
            <a:endParaRPr sz="1500">
              <a:latin typeface="Calibri"/>
              <a:cs typeface="Calibri"/>
            </a:endParaRPr>
          </a:p>
        </p:txBody>
      </p:sp>
      <p:grpSp>
        <p:nvGrpSpPr>
          <p:cNvPr id="90" name="object 90"/>
          <p:cNvGrpSpPr/>
          <p:nvPr/>
        </p:nvGrpSpPr>
        <p:grpSpPr>
          <a:xfrm>
            <a:off x="10317226" y="5307076"/>
            <a:ext cx="1511300" cy="777875"/>
            <a:chOff x="10317226" y="5307076"/>
            <a:chExt cx="1511300" cy="777875"/>
          </a:xfrm>
        </p:grpSpPr>
        <p:sp>
          <p:nvSpPr>
            <p:cNvPr id="91" name="object 91"/>
            <p:cNvSpPr/>
            <p:nvPr/>
          </p:nvSpPr>
          <p:spPr>
            <a:xfrm>
              <a:off x="10329926" y="5319776"/>
              <a:ext cx="1485900" cy="752475"/>
            </a:xfrm>
            <a:custGeom>
              <a:avLst/>
              <a:gdLst/>
              <a:ahLst/>
              <a:cxnLst/>
              <a:rect l="l" t="t" r="r" b="b"/>
              <a:pathLst>
                <a:path w="1485900" h="752475">
                  <a:moveTo>
                    <a:pt x="1410589" y="0"/>
                  </a:moveTo>
                  <a:lnTo>
                    <a:pt x="75183" y="0"/>
                  </a:lnTo>
                  <a:lnTo>
                    <a:pt x="45916" y="5907"/>
                  </a:lnTo>
                  <a:lnTo>
                    <a:pt x="22018" y="22018"/>
                  </a:lnTo>
                  <a:lnTo>
                    <a:pt x="5907" y="45916"/>
                  </a:lnTo>
                  <a:lnTo>
                    <a:pt x="0" y="75184"/>
                  </a:lnTo>
                  <a:lnTo>
                    <a:pt x="0" y="677164"/>
                  </a:lnTo>
                  <a:lnTo>
                    <a:pt x="5907" y="706452"/>
                  </a:lnTo>
                  <a:lnTo>
                    <a:pt x="22018" y="730370"/>
                  </a:lnTo>
                  <a:lnTo>
                    <a:pt x="45916" y="746497"/>
                  </a:lnTo>
                  <a:lnTo>
                    <a:pt x="75183" y="752411"/>
                  </a:lnTo>
                  <a:lnTo>
                    <a:pt x="1410589" y="752411"/>
                  </a:lnTo>
                  <a:lnTo>
                    <a:pt x="1439876" y="746497"/>
                  </a:lnTo>
                  <a:lnTo>
                    <a:pt x="1463817" y="730370"/>
                  </a:lnTo>
                  <a:lnTo>
                    <a:pt x="1479972" y="706452"/>
                  </a:lnTo>
                  <a:lnTo>
                    <a:pt x="1485900" y="677164"/>
                  </a:lnTo>
                  <a:lnTo>
                    <a:pt x="1485900" y="75184"/>
                  </a:lnTo>
                  <a:lnTo>
                    <a:pt x="1479972" y="45916"/>
                  </a:lnTo>
                  <a:lnTo>
                    <a:pt x="1463817" y="22018"/>
                  </a:lnTo>
                  <a:lnTo>
                    <a:pt x="1439876" y="5907"/>
                  </a:lnTo>
                  <a:lnTo>
                    <a:pt x="141058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10329926" y="5319776"/>
              <a:ext cx="1485900" cy="752475"/>
            </a:xfrm>
            <a:custGeom>
              <a:avLst/>
              <a:gdLst/>
              <a:ahLst/>
              <a:cxnLst/>
              <a:rect l="l" t="t" r="r" b="b"/>
              <a:pathLst>
                <a:path w="1485900" h="752475">
                  <a:moveTo>
                    <a:pt x="0" y="75184"/>
                  </a:moveTo>
                  <a:lnTo>
                    <a:pt x="5907" y="45916"/>
                  </a:lnTo>
                  <a:lnTo>
                    <a:pt x="22018" y="22018"/>
                  </a:lnTo>
                  <a:lnTo>
                    <a:pt x="45916" y="5907"/>
                  </a:lnTo>
                  <a:lnTo>
                    <a:pt x="75183" y="0"/>
                  </a:lnTo>
                  <a:lnTo>
                    <a:pt x="1410589" y="0"/>
                  </a:lnTo>
                  <a:lnTo>
                    <a:pt x="1439876" y="5907"/>
                  </a:lnTo>
                  <a:lnTo>
                    <a:pt x="1463817" y="22018"/>
                  </a:lnTo>
                  <a:lnTo>
                    <a:pt x="1479972" y="45916"/>
                  </a:lnTo>
                  <a:lnTo>
                    <a:pt x="1485900" y="75184"/>
                  </a:lnTo>
                  <a:lnTo>
                    <a:pt x="1485900" y="677164"/>
                  </a:lnTo>
                  <a:lnTo>
                    <a:pt x="1479972" y="706452"/>
                  </a:lnTo>
                  <a:lnTo>
                    <a:pt x="1463817" y="730370"/>
                  </a:lnTo>
                  <a:lnTo>
                    <a:pt x="1439876" y="746497"/>
                  </a:lnTo>
                  <a:lnTo>
                    <a:pt x="1410589" y="752411"/>
                  </a:lnTo>
                  <a:lnTo>
                    <a:pt x="75183" y="752411"/>
                  </a:lnTo>
                  <a:lnTo>
                    <a:pt x="45916" y="746497"/>
                  </a:lnTo>
                  <a:lnTo>
                    <a:pt x="22018" y="730370"/>
                  </a:lnTo>
                  <a:lnTo>
                    <a:pt x="5907" y="706452"/>
                  </a:lnTo>
                  <a:lnTo>
                    <a:pt x="0" y="677164"/>
                  </a:lnTo>
                  <a:lnTo>
                    <a:pt x="0" y="75184"/>
                  </a:lnTo>
                  <a:close/>
                </a:path>
              </a:pathLst>
            </a:custGeom>
            <a:ln w="25399">
              <a:solidFill>
                <a:srgbClr val="C04F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3" name="object 93"/>
          <p:cNvSpPr txBox="1"/>
          <p:nvPr/>
        </p:nvSpPr>
        <p:spPr>
          <a:xfrm>
            <a:off x="10550525" y="5343778"/>
            <a:ext cx="1057910" cy="67373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 indent="190500">
              <a:lnSpc>
                <a:spcPts val="1650"/>
              </a:lnSpc>
              <a:spcBef>
                <a:spcPts val="280"/>
              </a:spcBef>
            </a:pPr>
            <a:r>
              <a:rPr sz="1500" spc="-10" dirty="0">
                <a:latin typeface="Calibri"/>
                <a:cs typeface="Calibri"/>
              </a:rPr>
              <a:t>Approve interventions </a:t>
            </a:r>
            <a:r>
              <a:rPr sz="1500" dirty="0">
                <a:latin typeface="Calibri"/>
                <a:cs typeface="Calibri"/>
              </a:rPr>
              <a:t>once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finished</a:t>
            </a:r>
            <a:endParaRPr sz="1500">
              <a:latin typeface="Calibri"/>
              <a:cs typeface="Calibri"/>
            </a:endParaRPr>
          </a:p>
        </p:txBody>
      </p:sp>
      <p:pic>
        <p:nvPicPr>
          <p:cNvPr id="94" name="object 9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5653" y="1304925"/>
            <a:ext cx="3209314" cy="703384"/>
          </a:xfrm>
          <a:prstGeom prst="rect">
            <a:avLst/>
          </a:prstGeom>
        </p:spPr>
      </p:pic>
      <p:sp>
        <p:nvSpPr>
          <p:cNvPr id="95" name="object 9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130"/>
              </a:spcBef>
            </a:pPr>
            <a:r>
              <a:rPr spc="-340" dirty="0"/>
              <a:t>Subsidized</a:t>
            </a:r>
            <a:r>
              <a:rPr spc="-229" dirty="0"/>
              <a:t> </a:t>
            </a:r>
            <a:r>
              <a:rPr spc="-350" dirty="0"/>
              <a:t>Housing</a:t>
            </a:r>
            <a:r>
              <a:rPr spc="-114" dirty="0"/>
              <a:t> </a:t>
            </a:r>
            <a:r>
              <a:rPr spc="-185" dirty="0"/>
              <a:t>Improvement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3376" y="2156713"/>
            <a:ext cx="4879975" cy="449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50" b="1" spc="-175" dirty="0">
                <a:latin typeface="Arial"/>
                <a:cs typeface="Arial"/>
              </a:rPr>
              <a:t>Innovations</a:t>
            </a:r>
            <a:r>
              <a:rPr sz="2750" b="1" spc="-55" dirty="0">
                <a:latin typeface="Arial"/>
                <a:cs typeface="Arial"/>
              </a:rPr>
              <a:t> </a:t>
            </a:r>
            <a:r>
              <a:rPr sz="2750" b="1" spc="-220" dirty="0">
                <a:latin typeface="Arial"/>
                <a:cs typeface="Arial"/>
              </a:rPr>
              <a:t>based</a:t>
            </a:r>
            <a:r>
              <a:rPr sz="2750" b="1" spc="-130" dirty="0">
                <a:latin typeface="Arial"/>
                <a:cs typeface="Arial"/>
              </a:rPr>
              <a:t> </a:t>
            </a:r>
            <a:r>
              <a:rPr sz="2750" b="1" spc="-190" dirty="0">
                <a:latin typeface="Arial"/>
                <a:cs typeface="Arial"/>
              </a:rPr>
              <a:t>on</a:t>
            </a:r>
            <a:r>
              <a:rPr sz="2750" b="1" spc="-45" dirty="0">
                <a:latin typeface="Arial"/>
                <a:cs typeface="Arial"/>
              </a:rPr>
              <a:t> </a:t>
            </a:r>
            <a:r>
              <a:rPr sz="2750" b="1" spc="-145" dirty="0">
                <a:latin typeface="Arial"/>
                <a:cs typeface="Arial"/>
              </a:rPr>
              <a:t>experience</a:t>
            </a:r>
            <a:endParaRPr sz="27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3376" y="2662491"/>
            <a:ext cx="5706745" cy="307403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93700" marR="736600" indent="-381635">
              <a:lnSpc>
                <a:spcPct val="103099"/>
              </a:lnSpc>
              <a:spcBef>
                <a:spcPts val="65"/>
              </a:spcBef>
              <a:buFont typeface="Arial"/>
              <a:buChar char="•"/>
              <a:tabLst>
                <a:tab pos="393700" algn="l"/>
              </a:tabLst>
            </a:pPr>
            <a:r>
              <a:rPr sz="1700" b="1" spc="-130" dirty="0">
                <a:latin typeface="Arial"/>
                <a:cs typeface="Arial"/>
              </a:rPr>
              <a:t>Dissociate</a:t>
            </a:r>
            <a:r>
              <a:rPr sz="1700" b="1" spc="65" dirty="0">
                <a:latin typeface="Arial"/>
                <a:cs typeface="Arial"/>
              </a:rPr>
              <a:t> </a:t>
            </a:r>
            <a:r>
              <a:rPr sz="1700" dirty="0">
                <a:latin typeface="Calibri"/>
                <a:cs typeface="Calibri"/>
              </a:rPr>
              <a:t>housing</a:t>
            </a:r>
            <a:r>
              <a:rPr sz="1700" spc="9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improvement</a:t>
            </a:r>
            <a:r>
              <a:rPr sz="1700" spc="11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from</a:t>
            </a:r>
            <a:r>
              <a:rPr sz="1700" spc="14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land</a:t>
            </a:r>
            <a:r>
              <a:rPr sz="1700" spc="165" dirty="0">
                <a:latin typeface="Calibri"/>
                <a:cs typeface="Calibri"/>
              </a:rPr>
              <a:t> </a:t>
            </a:r>
            <a:r>
              <a:rPr sz="1700" spc="-10" dirty="0">
                <a:latin typeface="Calibri"/>
                <a:cs typeface="Calibri"/>
              </a:rPr>
              <a:t>tenure regularization</a:t>
            </a:r>
            <a:endParaRPr sz="1700">
              <a:latin typeface="Calibri"/>
              <a:cs typeface="Calibri"/>
            </a:endParaRPr>
          </a:p>
          <a:p>
            <a:pPr marL="393700" indent="-3810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393700" algn="l"/>
              </a:tabLst>
            </a:pPr>
            <a:r>
              <a:rPr sz="1700" dirty="0">
                <a:latin typeface="Calibri"/>
                <a:cs typeface="Calibri"/>
              </a:rPr>
              <a:t>New</a:t>
            </a:r>
            <a:r>
              <a:rPr sz="1700" spc="7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and</a:t>
            </a:r>
            <a:r>
              <a:rPr sz="1700" spc="11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diversified</a:t>
            </a:r>
            <a:r>
              <a:rPr sz="1700" spc="2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housing</a:t>
            </a:r>
            <a:r>
              <a:rPr sz="1700" spc="130" dirty="0">
                <a:latin typeface="Calibri"/>
                <a:cs typeface="Calibri"/>
              </a:rPr>
              <a:t> </a:t>
            </a:r>
            <a:r>
              <a:rPr sz="1700" i="1" dirty="0">
                <a:latin typeface="Arial"/>
                <a:cs typeface="Arial"/>
              </a:rPr>
              <a:t>kits</a:t>
            </a:r>
            <a:r>
              <a:rPr sz="1700" i="1" spc="420" dirty="0">
                <a:latin typeface="Arial"/>
                <a:cs typeface="Arial"/>
              </a:rPr>
              <a:t> </a:t>
            </a:r>
            <a:r>
              <a:rPr sz="1700" dirty="0">
                <a:latin typeface="Calibri"/>
                <a:cs typeface="Calibri"/>
              </a:rPr>
              <a:t>based</a:t>
            </a:r>
            <a:r>
              <a:rPr sz="1700" spc="11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on</a:t>
            </a:r>
            <a:r>
              <a:rPr sz="1700" spc="105" dirty="0">
                <a:latin typeface="Calibri"/>
                <a:cs typeface="Calibri"/>
              </a:rPr>
              <a:t> </a:t>
            </a:r>
            <a:r>
              <a:rPr sz="1700" spc="-10" dirty="0">
                <a:latin typeface="Calibri"/>
                <a:cs typeface="Calibri"/>
              </a:rPr>
              <a:t>practice:</a:t>
            </a:r>
            <a:endParaRPr sz="1700">
              <a:latin typeface="Calibri"/>
              <a:cs typeface="Calibri"/>
            </a:endParaRPr>
          </a:p>
          <a:p>
            <a:pPr marL="850900" marR="716280" lvl="1" indent="-381635">
              <a:lnSpc>
                <a:spcPct val="103099"/>
              </a:lnSpc>
              <a:spcBef>
                <a:spcPts val="600"/>
              </a:spcBef>
              <a:buFont typeface="Arial"/>
              <a:buChar char="•"/>
              <a:tabLst>
                <a:tab pos="850900" algn="l"/>
              </a:tabLst>
            </a:pPr>
            <a:r>
              <a:rPr sz="1700" dirty="0">
                <a:latin typeface="Calibri"/>
                <a:cs typeface="Calibri"/>
              </a:rPr>
              <a:t>Expand</a:t>
            </a:r>
            <a:r>
              <a:rPr sz="1700" spc="12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solutions</a:t>
            </a:r>
            <a:r>
              <a:rPr sz="1700" spc="13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offered</a:t>
            </a:r>
            <a:r>
              <a:rPr sz="1700" spc="4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for</a:t>
            </a:r>
            <a:r>
              <a:rPr sz="1700" spc="12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the</a:t>
            </a:r>
            <a:r>
              <a:rPr sz="1700" spc="9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same</a:t>
            </a:r>
            <a:r>
              <a:rPr sz="1700" spc="9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type</a:t>
            </a:r>
            <a:r>
              <a:rPr sz="1700" spc="90" dirty="0">
                <a:latin typeface="Calibri"/>
                <a:cs typeface="Calibri"/>
              </a:rPr>
              <a:t> </a:t>
            </a:r>
            <a:r>
              <a:rPr sz="1700" spc="-25" dirty="0">
                <a:latin typeface="Calibri"/>
                <a:cs typeface="Calibri"/>
              </a:rPr>
              <a:t>of </a:t>
            </a:r>
            <a:r>
              <a:rPr sz="1700" spc="-10" dirty="0">
                <a:latin typeface="Calibri"/>
                <a:cs typeface="Calibri"/>
              </a:rPr>
              <a:t>inadequacy</a:t>
            </a:r>
            <a:endParaRPr sz="1700">
              <a:latin typeface="Calibri"/>
              <a:cs typeface="Calibri"/>
            </a:endParaRPr>
          </a:p>
          <a:p>
            <a:pPr marL="850900" lvl="1" indent="-381000">
              <a:lnSpc>
                <a:spcPct val="100000"/>
              </a:lnSpc>
              <a:spcBef>
                <a:spcPts val="665"/>
              </a:spcBef>
              <a:buFont typeface="Arial"/>
              <a:buChar char="•"/>
              <a:tabLst>
                <a:tab pos="850900" algn="l"/>
              </a:tabLst>
            </a:pPr>
            <a:r>
              <a:rPr sz="1700" b="1" spc="-120" dirty="0">
                <a:latin typeface="Arial"/>
                <a:cs typeface="Arial"/>
              </a:rPr>
              <a:t>Inclusion</a:t>
            </a:r>
            <a:r>
              <a:rPr sz="1700" b="1" spc="-35" dirty="0">
                <a:latin typeface="Arial"/>
                <a:cs typeface="Arial"/>
              </a:rPr>
              <a:t> </a:t>
            </a:r>
            <a:r>
              <a:rPr sz="1700" b="1" spc="-50" dirty="0">
                <a:latin typeface="Arial"/>
                <a:cs typeface="Arial"/>
              </a:rPr>
              <a:t>of</a:t>
            </a:r>
            <a:r>
              <a:rPr sz="1700" b="1" spc="-105" dirty="0">
                <a:latin typeface="Arial"/>
                <a:cs typeface="Arial"/>
              </a:rPr>
              <a:t> </a:t>
            </a:r>
            <a:r>
              <a:rPr sz="1700" b="1" spc="-90" dirty="0">
                <a:latin typeface="Arial"/>
                <a:cs typeface="Arial"/>
              </a:rPr>
              <a:t>climate</a:t>
            </a:r>
            <a:r>
              <a:rPr sz="1700" b="1" spc="-50" dirty="0">
                <a:latin typeface="Arial"/>
                <a:cs typeface="Arial"/>
              </a:rPr>
              <a:t> </a:t>
            </a:r>
            <a:r>
              <a:rPr sz="1700" b="1" spc="-75" dirty="0">
                <a:latin typeface="Arial"/>
                <a:cs typeface="Arial"/>
              </a:rPr>
              <a:t>adaptation</a:t>
            </a:r>
            <a:r>
              <a:rPr sz="1700" b="1" spc="5" dirty="0">
                <a:latin typeface="Arial"/>
                <a:cs typeface="Arial"/>
              </a:rPr>
              <a:t> </a:t>
            </a:r>
            <a:r>
              <a:rPr sz="1700" b="1" i="1" spc="-20" dirty="0">
                <a:latin typeface="Arial"/>
                <a:cs typeface="Arial"/>
              </a:rPr>
              <a:t>kits</a:t>
            </a:r>
            <a:endParaRPr sz="1700">
              <a:latin typeface="Arial"/>
              <a:cs typeface="Arial"/>
            </a:endParaRPr>
          </a:p>
          <a:p>
            <a:pPr marL="393700" marR="5080" indent="-381635">
              <a:lnSpc>
                <a:spcPct val="103099"/>
              </a:lnSpc>
              <a:spcBef>
                <a:spcPts val="600"/>
              </a:spcBef>
              <a:buFont typeface="Arial"/>
              <a:buChar char="•"/>
              <a:tabLst>
                <a:tab pos="393700" algn="l"/>
              </a:tabLst>
            </a:pPr>
            <a:r>
              <a:rPr sz="1700" b="1" spc="-130" dirty="0">
                <a:latin typeface="Arial"/>
                <a:cs typeface="Arial"/>
              </a:rPr>
              <a:t>Accept</a:t>
            </a:r>
            <a:r>
              <a:rPr sz="1700" b="1" spc="-70" dirty="0">
                <a:latin typeface="Arial"/>
                <a:cs typeface="Arial"/>
              </a:rPr>
              <a:t> </a:t>
            </a:r>
            <a:r>
              <a:rPr sz="1700" b="1" spc="-170" dirty="0">
                <a:latin typeface="Arial"/>
                <a:cs typeface="Arial"/>
              </a:rPr>
              <a:t>as</a:t>
            </a:r>
            <a:r>
              <a:rPr sz="1700" b="1" dirty="0">
                <a:latin typeface="Arial"/>
                <a:cs typeface="Arial"/>
              </a:rPr>
              <a:t> </a:t>
            </a:r>
            <a:r>
              <a:rPr sz="1700" b="1" spc="-85" dirty="0">
                <a:latin typeface="Arial"/>
                <a:cs typeface="Arial"/>
              </a:rPr>
              <a:t>promoter </a:t>
            </a:r>
            <a:r>
              <a:rPr sz="1700" b="1" spc="-90" dirty="0">
                <a:latin typeface="Arial"/>
                <a:cs typeface="Arial"/>
              </a:rPr>
              <a:t>civil</a:t>
            </a:r>
            <a:r>
              <a:rPr sz="1700" b="1" spc="-40" dirty="0">
                <a:latin typeface="Arial"/>
                <a:cs typeface="Arial"/>
              </a:rPr>
              <a:t> </a:t>
            </a:r>
            <a:r>
              <a:rPr sz="1700" b="1" spc="-120" dirty="0">
                <a:latin typeface="Arial"/>
                <a:cs typeface="Arial"/>
              </a:rPr>
              <a:t>society</a:t>
            </a:r>
            <a:r>
              <a:rPr sz="1700" b="1" spc="-60" dirty="0">
                <a:latin typeface="Arial"/>
                <a:cs typeface="Arial"/>
              </a:rPr>
              <a:t> </a:t>
            </a:r>
            <a:r>
              <a:rPr sz="1700" b="1" spc="-120" dirty="0">
                <a:latin typeface="Arial"/>
                <a:cs typeface="Arial"/>
              </a:rPr>
              <a:t>organizations</a:t>
            </a:r>
            <a:r>
              <a:rPr sz="1700" b="1" spc="35" dirty="0">
                <a:latin typeface="Arial"/>
                <a:cs typeface="Arial"/>
              </a:rPr>
              <a:t> </a:t>
            </a:r>
            <a:r>
              <a:rPr sz="1700" b="1" dirty="0">
                <a:latin typeface="Arial"/>
                <a:cs typeface="Arial"/>
              </a:rPr>
              <a:t>-</a:t>
            </a:r>
            <a:r>
              <a:rPr sz="1700" b="1" spc="-25" dirty="0">
                <a:latin typeface="Arial"/>
                <a:cs typeface="Arial"/>
              </a:rPr>
              <a:t> </a:t>
            </a:r>
            <a:r>
              <a:rPr sz="1700" dirty="0">
                <a:latin typeface="Calibri"/>
                <a:cs typeface="Calibri"/>
              </a:rPr>
              <a:t>non-</a:t>
            </a:r>
            <a:r>
              <a:rPr sz="1700" spc="-10" dirty="0">
                <a:latin typeface="Calibri"/>
                <a:cs typeface="Calibri"/>
              </a:rPr>
              <a:t>profit </a:t>
            </a:r>
            <a:r>
              <a:rPr sz="1700" dirty="0">
                <a:latin typeface="Calibri"/>
                <a:cs typeface="Calibri"/>
              </a:rPr>
              <a:t>organizations</a:t>
            </a:r>
            <a:r>
              <a:rPr sz="1700" spc="14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and</a:t>
            </a:r>
            <a:r>
              <a:rPr sz="1700" spc="13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social</a:t>
            </a:r>
            <a:r>
              <a:rPr sz="1700" spc="35" dirty="0">
                <a:latin typeface="Calibri"/>
                <a:cs typeface="Calibri"/>
              </a:rPr>
              <a:t> </a:t>
            </a:r>
            <a:r>
              <a:rPr sz="1700" spc="-10" dirty="0">
                <a:latin typeface="Calibri"/>
                <a:cs typeface="Calibri"/>
              </a:rPr>
              <a:t>movements</a:t>
            </a:r>
            <a:endParaRPr sz="1700">
              <a:latin typeface="Calibri"/>
              <a:cs typeface="Calibri"/>
            </a:endParaRPr>
          </a:p>
          <a:p>
            <a:pPr marL="393700" marR="375920" indent="-381635">
              <a:lnSpc>
                <a:spcPct val="103099"/>
              </a:lnSpc>
              <a:spcBef>
                <a:spcPts val="600"/>
              </a:spcBef>
              <a:buFont typeface="Arial"/>
              <a:buChar char="•"/>
              <a:tabLst>
                <a:tab pos="393700" algn="l"/>
              </a:tabLst>
            </a:pPr>
            <a:r>
              <a:rPr sz="1700" b="1" spc="-85" dirty="0">
                <a:latin typeface="Arial"/>
                <a:cs typeface="Arial"/>
              </a:rPr>
              <a:t>Anticipation</a:t>
            </a:r>
            <a:r>
              <a:rPr sz="1700" b="1" spc="-15" dirty="0">
                <a:latin typeface="Arial"/>
                <a:cs typeface="Arial"/>
              </a:rPr>
              <a:t> </a:t>
            </a:r>
            <a:r>
              <a:rPr sz="1700" b="1" spc="-85" dirty="0">
                <a:latin typeface="Arial"/>
                <a:cs typeface="Arial"/>
              </a:rPr>
              <a:t>of</a:t>
            </a:r>
            <a:r>
              <a:rPr sz="1700" b="1" spc="-5" dirty="0">
                <a:latin typeface="Arial"/>
                <a:cs typeface="Arial"/>
              </a:rPr>
              <a:t> </a:t>
            </a:r>
            <a:r>
              <a:rPr sz="1700" b="1" spc="-110" dirty="0">
                <a:latin typeface="Arial"/>
                <a:cs typeface="Arial"/>
              </a:rPr>
              <a:t>funding</a:t>
            </a:r>
            <a:r>
              <a:rPr sz="1700" b="1" spc="5" dirty="0">
                <a:latin typeface="Arial"/>
                <a:cs typeface="Arial"/>
              </a:rPr>
              <a:t> </a:t>
            </a:r>
            <a:r>
              <a:rPr sz="1700" dirty="0">
                <a:latin typeface="Calibri"/>
                <a:cs typeface="Calibri"/>
              </a:rPr>
              <a:t>for</a:t>
            </a:r>
            <a:r>
              <a:rPr sz="1700" spc="11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interventions</a:t>
            </a:r>
            <a:r>
              <a:rPr sz="1700" spc="10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by</a:t>
            </a:r>
            <a:r>
              <a:rPr sz="1700" spc="7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non-</a:t>
            </a:r>
            <a:r>
              <a:rPr sz="1700" spc="-10" dirty="0">
                <a:latin typeface="Calibri"/>
                <a:cs typeface="Calibri"/>
              </a:rPr>
              <a:t>profit </a:t>
            </a:r>
            <a:r>
              <a:rPr sz="1700" dirty="0">
                <a:latin typeface="Calibri"/>
                <a:cs typeface="Calibri"/>
              </a:rPr>
              <a:t>organizations</a:t>
            </a:r>
            <a:r>
              <a:rPr sz="1700" spc="12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licensed</a:t>
            </a:r>
            <a:r>
              <a:rPr sz="1700" spc="114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by</a:t>
            </a:r>
            <a:r>
              <a:rPr sz="1700" spc="9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the</a:t>
            </a:r>
            <a:r>
              <a:rPr sz="1700" spc="8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Ministry</a:t>
            </a:r>
            <a:r>
              <a:rPr sz="1700" spc="8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of</a:t>
            </a:r>
            <a:r>
              <a:rPr sz="1700" spc="125" dirty="0">
                <a:latin typeface="Calibri"/>
                <a:cs typeface="Calibri"/>
              </a:rPr>
              <a:t> </a:t>
            </a:r>
            <a:r>
              <a:rPr sz="1700" spc="-10" dirty="0">
                <a:latin typeface="Calibri"/>
                <a:cs typeface="Calibri"/>
              </a:rPr>
              <a:t>Cities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5653" y="1304925"/>
            <a:ext cx="3209314" cy="70338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130"/>
              </a:spcBef>
            </a:pPr>
            <a:r>
              <a:rPr spc="-340" dirty="0"/>
              <a:t>Subsidized</a:t>
            </a:r>
            <a:r>
              <a:rPr spc="-229" dirty="0"/>
              <a:t> </a:t>
            </a:r>
            <a:r>
              <a:rPr spc="-350" dirty="0"/>
              <a:t>Housing</a:t>
            </a:r>
            <a:r>
              <a:rPr spc="-114" dirty="0"/>
              <a:t> </a:t>
            </a:r>
            <a:r>
              <a:rPr spc="-185" dirty="0"/>
              <a:t>Improvement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63195" y="2242438"/>
            <a:ext cx="1080135" cy="449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50" b="1" spc="-229" dirty="0">
                <a:latin typeface="Arial"/>
                <a:cs typeface="Arial"/>
              </a:rPr>
              <a:t>Results</a:t>
            </a:r>
            <a:endParaRPr sz="275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75755" y="2723769"/>
          <a:ext cx="5588635" cy="19284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2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1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26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DAD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R="93345" algn="ctr">
                        <a:lnSpc>
                          <a:spcPct val="100000"/>
                        </a:lnSpc>
                      </a:pPr>
                      <a:r>
                        <a:rPr sz="1400" b="1" spc="-1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Proposals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DAD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Cities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DAD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Investments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DADAD"/>
                    </a:solidFill>
                  </a:tcPr>
                </a:tc>
                <a:tc>
                  <a:txBody>
                    <a:bodyPr/>
                    <a:lstStyle/>
                    <a:p>
                      <a:pPr marL="250190" marR="191770" indent="-144780">
                        <a:lnSpc>
                          <a:spcPct val="100600"/>
                        </a:lnSpc>
                        <a:spcBef>
                          <a:spcPts val="254"/>
                        </a:spcBef>
                      </a:pPr>
                      <a:r>
                        <a:rPr sz="14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Families 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Land Reg.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DADAD"/>
                    </a:solidFill>
                  </a:tcPr>
                </a:tc>
                <a:tc>
                  <a:txBody>
                    <a:bodyPr/>
                    <a:lstStyle/>
                    <a:p>
                      <a:pPr marL="191135" marR="237490" algn="ctr">
                        <a:lnSpc>
                          <a:spcPct val="100600"/>
                        </a:lnSpc>
                        <a:spcBef>
                          <a:spcPts val="254"/>
                        </a:spcBef>
                      </a:pPr>
                      <a:r>
                        <a:rPr sz="14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Families </a:t>
                      </a:r>
                      <a:r>
                        <a:rPr sz="1400" b="1" spc="-1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Housing 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Imp.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DAD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41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Selected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223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9695" algn="ct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1400" spc="-25" dirty="0">
                          <a:latin typeface="Calibri"/>
                          <a:cs typeface="Calibri"/>
                        </a:rPr>
                        <a:t>245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6223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1400" spc="-25" dirty="0">
                          <a:latin typeface="Calibri"/>
                          <a:cs typeface="Calibri"/>
                        </a:rPr>
                        <a:t>162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6223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US$</a:t>
                      </a:r>
                      <a:r>
                        <a:rPr sz="1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74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mi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6223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165" algn="ct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101.171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6223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720" algn="ct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20.234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6223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41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Approved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286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9695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400" spc="-25" dirty="0">
                          <a:latin typeface="Calibri"/>
                          <a:cs typeface="Calibri"/>
                        </a:rPr>
                        <a:t>164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400" spc="-25" dirty="0">
                          <a:latin typeface="Calibri"/>
                          <a:cs typeface="Calibri"/>
                        </a:rPr>
                        <a:t>132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US$</a:t>
                      </a:r>
                      <a:r>
                        <a:rPr sz="1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51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85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69.061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72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13.825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155">
                <a:tc>
                  <a:txBody>
                    <a:bodyPr/>
                    <a:lstStyle/>
                    <a:p>
                      <a:pPr marL="91440" marR="210185">
                        <a:lnSpc>
                          <a:spcPct val="102899"/>
                        </a:lnSpc>
                        <a:spcBef>
                          <a:spcPts val="210"/>
                        </a:spcBef>
                      </a:pPr>
                      <a:r>
                        <a:rPr sz="1400" b="1" spc="-17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400" b="1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25" dirty="0">
                          <a:latin typeface="Arial"/>
                          <a:cs typeface="Arial"/>
                        </a:rPr>
                        <a:t>be </a:t>
                      </a:r>
                      <a:r>
                        <a:rPr sz="1400" b="1" spc="-100" dirty="0">
                          <a:latin typeface="Arial"/>
                          <a:cs typeface="Arial"/>
                        </a:rPr>
                        <a:t>contracted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90805" algn="ctr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sz="1400" spc="-25" dirty="0">
                          <a:latin typeface="Calibri"/>
                          <a:cs typeface="Calibri"/>
                        </a:rPr>
                        <a:t>91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422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sz="1400" spc="-25" dirty="0">
                          <a:latin typeface="Calibri"/>
                          <a:cs typeface="Calibri"/>
                        </a:rPr>
                        <a:t>82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422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US$</a:t>
                      </a:r>
                      <a:r>
                        <a:rPr sz="1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28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422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5085" algn="ctr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26.733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422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0165" algn="ctr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7.547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422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05250" y="4810125"/>
            <a:ext cx="2019300" cy="1885950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254634" y="5300737"/>
            <a:ext cx="3739515" cy="1160145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sz="2750" b="1" spc="-125" dirty="0">
                <a:latin typeface="Arial"/>
                <a:cs typeface="Arial"/>
              </a:rPr>
              <a:t>Challenges</a:t>
            </a:r>
            <a:endParaRPr sz="2750">
              <a:latin typeface="Arial"/>
              <a:cs typeface="Arial"/>
            </a:endParaRPr>
          </a:p>
          <a:p>
            <a:pPr marL="12700" marR="5080">
              <a:lnSpc>
                <a:spcPts val="2550"/>
              </a:lnSpc>
              <a:spcBef>
                <a:spcPts val="65"/>
              </a:spcBef>
            </a:pPr>
            <a:r>
              <a:rPr sz="1800" dirty="0">
                <a:solidFill>
                  <a:srgbClr val="1F1F1F"/>
                </a:solidFill>
                <a:latin typeface="Calibri"/>
                <a:cs typeface="Calibri"/>
              </a:rPr>
              <a:t>Expansion</a:t>
            </a:r>
            <a:r>
              <a:rPr sz="1800" spc="3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F1F1F"/>
                </a:solidFill>
                <a:latin typeface="Calibri"/>
                <a:cs typeface="Calibri"/>
              </a:rPr>
              <a:t>of</a:t>
            </a:r>
            <a:r>
              <a:rPr sz="1800" spc="-2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F1F1F"/>
                </a:solidFill>
                <a:latin typeface="Calibri"/>
                <a:cs typeface="Calibri"/>
              </a:rPr>
              <a:t>the</a:t>
            </a:r>
            <a:r>
              <a:rPr sz="1800" spc="-6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1F1F1F"/>
                </a:solidFill>
                <a:latin typeface="Calibri"/>
                <a:cs typeface="Calibri"/>
              </a:rPr>
              <a:t>accredited</a:t>
            </a:r>
            <a:r>
              <a:rPr sz="1800" spc="-4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F1F1F"/>
                </a:solidFill>
                <a:latin typeface="Calibri"/>
                <a:cs typeface="Calibri"/>
              </a:rPr>
              <a:t>network</a:t>
            </a:r>
            <a:r>
              <a:rPr sz="1800" spc="-3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1800" spc="-50" dirty="0">
                <a:solidFill>
                  <a:srgbClr val="1F1F1F"/>
                </a:solidFill>
                <a:latin typeface="Calibri"/>
                <a:cs typeface="Calibri"/>
              </a:rPr>
              <a:t>- </a:t>
            </a:r>
            <a:r>
              <a:rPr sz="1800" spc="-10" dirty="0">
                <a:solidFill>
                  <a:srgbClr val="1F1F1F"/>
                </a:solidFill>
                <a:latin typeface="Calibri"/>
                <a:cs typeface="Calibri"/>
              </a:rPr>
              <a:t>concentrated</a:t>
            </a:r>
            <a:r>
              <a:rPr sz="1800" spc="-6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F1F1F"/>
                </a:solidFill>
                <a:latin typeface="Calibri"/>
                <a:cs typeface="Calibri"/>
              </a:rPr>
              <a:t>without</a:t>
            </a:r>
            <a:r>
              <a:rPr sz="1800" spc="-9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F1F1F"/>
                </a:solidFill>
                <a:latin typeface="Calibri"/>
                <a:cs typeface="Calibri"/>
              </a:rPr>
              <a:t>national</a:t>
            </a:r>
            <a:r>
              <a:rPr sz="1800" spc="-5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1F1F1F"/>
                </a:solidFill>
                <a:latin typeface="Calibri"/>
                <a:cs typeface="Calibri"/>
              </a:rPr>
              <a:t>coverage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1270</Words>
  <Application>Microsoft Macintosh PowerPoint</Application>
  <PresentationFormat>Widescreen</PresentationFormat>
  <Paragraphs>280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Housing Improvement: the experience of National Public Policies in Brazil</vt:lpstr>
      <vt:lpstr>Housing needs in Brazil</vt:lpstr>
      <vt:lpstr>PowerPoint Presentation</vt:lpstr>
      <vt:lpstr>Structural inadequacies</vt:lpstr>
      <vt:lpstr>Previous experiences</vt:lpstr>
      <vt:lpstr>Housing policy innovations Resumption of the Minha Casa, Minha Vida with the inclusion of housing improvement as a program component</vt:lpstr>
      <vt:lpstr>Subsidized Housing Improvement</vt:lpstr>
      <vt:lpstr>Subsidized Housing Improvement</vt:lpstr>
      <vt:lpstr>Subsidized Housing Improvement</vt:lpstr>
      <vt:lpstr>Microfinance for Housing Improvement</vt:lpstr>
      <vt:lpstr>Microfinance for Housing Improvement</vt:lpstr>
      <vt:lpstr>Microfinance for Housing Improvement Pro-Morar Brasil – IDB Loan and Technical Cooperation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Marina Muñoz</cp:lastModifiedBy>
  <cp:revision>1</cp:revision>
  <dcterms:created xsi:type="dcterms:W3CDTF">2024-11-04T21:58:19Z</dcterms:created>
  <dcterms:modified xsi:type="dcterms:W3CDTF">2024-11-04T22:00:36Z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2024-11-04T00:00:00Z</vt:filetime>
  </property>
  <property fmtid="{D5CDD505-2E9C-101B-9397-08002B2CF9AE}" pid="3" name="LastSaved">
    <vt:filetime>2024-11-04T00:00:00Z</vt:filetime>
  </property>
  <property fmtid="{D5CDD505-2E9C-101B-9397-08002B2CF9AE}" pid="4" name="MSIP_Label_defa4170-0d19-0005-0004-bc88714345d2_ActionId">
    <vt:lpwstr>aa4ea4c8-9fb6-459a-890d-b4889b596980</vt:lpwstr>
  </property>
  <property fmtid="{D5CDD505-2E9C-101B-9397-08002B2CF9AE}" pid="5" name="MSIP_Label_defa4170-0d19-0005-0004-bc88714345d2_ContentBits">
    <vt:lpwstr>0</vt:lpwstr>
  </property>
  <property fmtid="{D5CDD505-2E9C-101B-9397-08002B2CF9AE}" pid="6" name="MSIP_Label_defa4170-0d19-0005-0004-bc88714345d2_Enabled">
    <vt:lpwstr>true</vt:lpwstr>
  </property>
  <property fmtid="{D5CDD505-2E9C-101B-9397-08002B2CF9AE}" pid="7" name="MSIP_Label_defa4170-0d19-0005-0004-bc88714345d2_Method">
    <vt:lpwstr>Standard</vt:lpwstr>
  </property>
  <property fmtid="{D5CDD505-2E9C-101B-9397-08002B2CF9AE}" pid="8" name="MSIP_Label_defa4170-0d19-0005-0004-bc88714345d2_Name">
    <vt:lpwstr>defa4170-0d19-0005-0004-bc88714345d2</vt:lpwstr>
  </property>
  <property fmtid="{D5CDD505-2E9C-101B-9397-08002B2CF9AE}" pid="9" name="MSIP_Label_defa4170-0d19-0005-0004-bc88714345d2_SetDate">
    <vt:lpwstr>2024-10-29T19:40:37Z</vt:lpwstr>
  </property>
  <property fmtid="{D5CDD505-2E9C-101B-9397-08002B2CF9AE}" pid="10" name="MSIP_Label_defa4170-0d19-0005-0004-bc88714345d2_SiteId">
    <vt:lpwstr>1f1be804-ebdf-42f4-bda1-7f29abe6d47a</vt:lpwstr>
  </property>
</Properties>
</file>